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84"/>
  </p:notesMasterIdLst>
  <p:sldIdLst>
    <p:sldId id="256" r:id="rId2"/>
    <p:sldId id="346" r:id="rId3"/>
    <p:sldId id="310" r:id="rId4"/>
    <p:sldId id="311" r:id="rId5"/>
    <p:sldId id="312" r:id="rId6"/>
    <p:sldId id="313" r:id="rId7"/>
    <p:sldId id="314" r:id="rId8"/>
    <p:sldId id="315" r:id="rId9"/>
    <p:sldId id="276" r:id="rId10"/>
    <p:sldId id="316" r:id="rId11"/>
    <p:sldId id="317" r:id="rId12"/>
    <p:sldId id="347" r:id="rId13"/>
    <p:sldId id="319" r:id="rId14"/>
    <p:sldId id="322" r:id="rId15"/>
    <p:sldId id="324" r:id="rId16"/>
    <p:sldId id="325" r:id="rId17"/>
    <p:sldId id="326" r:id="rId18"/>
    <p:sldId id="327" r:id="rId19"/>
    <p:sldId id="328" r:id="rId20"/>
    <p:sldId id="329" r:id="rId21"/>
    <p:sldId id="330" r:id="rId22"/>
    <p:sldId id="331" r:id="rId23"/>
    <p:sldId id="332" r:id="rId24"/>
    <p:sldId id="333" r:id="rId25"/>
    <p:sldId id="367" r:id="rId26"/>
    <p:sldId id="368" r:id="rId27"/>
    <p:sldId id="348" r:id="rId28"/>
    <p:sldId id="335" r:id="rId29"/>
    <p:sldId id="336" r:id="rId30"/>
    <p:sldId id="337" r:id="rId31"/>
    <p:sldId id="369" r:id="rId32"/>
    <p:sldId id="349" r:id="rId33"/>
    <p:sldId id="342" r:id="rId34"/>
    <p:sldId id="343" r:id="rId35"/>
    <p:sldId id="345" r:id="rId36"/>
    <p:sldId id="351" r:id="rId37"/>
    <p:sldId id="366" r:id="rId38"/>
    <p:sldId id="353" r:id="rId39"/>
    <p:sldId id="354" r:id="rId40"/>
    <p:sldId id="355" r:id="rId41"/>
    <p:sldId id="376" r:id="rId42"/>
    <p:sldId id="370" r:id="rId43"/>
    <p:sldId id="350" r:id="rId44"/>
    <p:sldId id="258" r:id="rId45"/>
    <p:sldId id="277" r:id="rId46"/>
    <p:sldId id="281" r:id="rId47"/>
    <p:sldId id="278" r:id="rId48"/>
    <p:sldId id="282" r:id="rId49"/>
    <p:sldId id="283" r:id="rId50"/>
    <p:sldId id="284" r:id="rId51"/>
    <p:sldId id="286" r:id="rId52"/>
    <p:sldId id="263" r:id="rId53"/>
    <p:sldId id="265" r:id="rId54"/>
    <p:sldId id="375" r:id="rId55"/>
    <p:sldId id="287" r:id="rId56"/>
    <p:sldId id="288" r:id="rId57"/>
    <p:sldId id="290" r:id="rId58"/>
    <p:sldId id="292" r:id="rId59"/>
    <p:sldId id="293" r:id="rId60"/>
    <p:sldId id="294" r:id="rId61"/>
    <p:sldId id="295" r:id="rId62"/>
    <p:sldId id="296" r:id="rId63"/>
    <p:sldId id="297" r:id="rId64"/>
    <p:sldId id="298" r:id="rId65"/>
    <p:sldId id="302" r:id="rId66"/>
    <p:sldId id="356" r:id="rId67"/>
    <p:sldId id="357" r:id="rId68"/>
    <p:sldId id="358" r:id="rId69"/>
    <p:sldId id="360" r:id="rId70"/>
    <p:sldId id="371" r:id="rId71"/>
    <p:sldId id="372" r:id="rId72"/>
    <p:sldId id="363" r:id="rId73"/>
    <p:sldId id="361" r:id="rId74"/>
    <p:sldId id="362" r:id="rId75"/>
    <p:sldId id="364" r:id="rId76"/>
    <p:sldId id="365" r:id="rId77"/>
    <p:sldId id="373" r:id="rId78"/>
    <p:sldId id="374" r:id="rId79"/>
    <p:sldId id="307" r:id="rId80"/>
    <p:sldId id="309" r:id="rId81"/>
    <p:sldId id="359" r:id="rId82"/>
    <p:sldId id="306" r:id="rId8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25E"/>
    <a:srgbClr val="660066"/>
    <a:srgbClr val="FF9900"/>
    <a:srgbClr val="4B655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1" autoAdjust="0"/>
    <p:restoredTop sz="88256" autoAdjust="0"/>
  </p:normalViewPr>
  <p:slideViewPr>
    <p:cSldViewPr>
      <p:cViewPr>
        <p:scale>
          <a:sx n="125" d="100"/>
          <a:sy n="125" d="100"/>
        </p:scale>
        <p:origin x="-1224" y="4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2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5F73E9-CE6D-4514-B117-73EA5C1A467C}" type="datetimeFigureOut">
              <a:rPr lang="en-US" smtClean="0"/>
              <a:pPr/>
              <a:t>3/29/2012</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BF6F5-A6F3-4BA3-9829-D6D3FB32E2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4A8BF6F5-A6F3-4BA3-9829-D6D3FB32E27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verb modifying multiple noun terms does not necessarily indicate that the verb is a resource usage verb. For example, it could be a general verb like “get”. Also, as mentioned earlier, it is not always the case that if a noun term is modified by many verbs, it is a resource term. For example, it could be a topic word like “car” for the car domain. </a:t>
            </a:r>
            <a:endParaRPr lang="en-US" b="1" dirty="0"/>
          </a:p>
        </p:txBody>
      </p:sp>
      <p:sp>
        <p:nvSpPr>
          <p:cNvPr id="4" name="灯片编号占位符 3"/>
          <p:cNvSpPr>
            <a:spLocks noGrp="1"/>
          </p:cNvSpPr>
          <p:nvPr>
            <p:ph type="sldNum" sz="quarter" idx="10"/>
          </p:nvPr>
        </p:nvSpPr>
        <p:spPr/>
        <p:txBody>
          <a:bodyPr/>
          <a:lstStyle/>
          <a:p>
            <a:fld id="{4A8BF6F5-A6F3-4BA3-9829-D6D3FB32E27F}" type="slidenum">
              <a:rPr lang="en-US" smtClean="0"/>
              <a:pPr/>
              <a:t>37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FF0000"/>
                </a:solidFill>
              </a:rPr>
              <a:t>c</a:t>
            </a:r>
            <a:r>
              <a:rPr lang="en-US" sz="1200" b="1" dirty="0" smtClean="0">
                <a:solidFill>
                  <a:srgbClr val="FF0000"/>
                </a:solidFill>
              </a:rPr>
              <a:t>(</a:t>
            </a:r>
            <a:r>
              <a:rPr lang="en-US" sz="1200" b="1" i="1" dirty="0" err="1" smtClean="0">
                <a:solidFill>
                  <a:srgbClr val="FF0000"/>
                </a:solidFill>
              </a:rPr>
              <a:t>i</a:t>
            </a:r>
            <a:r>
              <a:rPr lang="en-US" sz="1200" b="1" i="1" dirty="0" smtClean="0">
                <a:solidFill>
                  <a:srgbClr val="FF0000"/>
                </a:solidFill>
              </a:rPr>
              <a:t>, j</a:t>
            </a:r>
            <a:r>
              <a:rPr lang="en-US" sz="1200" b="1" dirty="0" smtClean="0">
                <a:solidFill>
                  <a:srgbClr val="FF0000"/>
                </a:solidFill>
              </a:rPr>
              <a:t>) </a:t>
            </a:r>
            <a:r>
              <a:rPr lang="en-US" sz="1200" dirty="0" smtClean="0"/>
              <a:t>is the frequency count of the link</a:t>
            </a:r>
            <a:r>
              <a:rPr lang="en-US" sz="1200" i="1" dirty="0" smtClean="0"/>
              <a:t> </a:t>
            </a:r>
            <a:r>
              <a:rPr lang="en-US" sz="1200" dirty="0" smtClean="0"/>
              <a:t>(</a:t>
            </a:r>
            <a:r>
              <a:rPr lang="en-US" sz="1200" i="1" dirty="0" err="1" smtClean="0"/>
              <a:t>i</a:t>
            </a:r>
            <a:r>
              <a:rPr lang="en-US" sz="1200" dirty="0" smtClean="0"/>
              <a:t>,</a:t>
            </a:r>
            <a:r>
              <a:rPr lang="en-US" sz="1200" i="1" dirty="0" smtClean="0"/>
              <a:t> j</a:t>
            </a:r>
            <a:r>
              <a:rPr lang="en-US" sz="1200" dirty="0" smtClean="0"/>
              <a:t>) in our corpus. </a:t>
            </a:r>
            <a:r>
              <a:rPr lang="en-US" sz="1200" b="1" i="1" dirty="0" err="1" smtClean="0">
                <a:solidFill>
                  <a:srgbClr val="FF0000"/>
                </a:solidFill>
              </a:rPr>
              <a:t>p</a:t>
            </a:r>
            <a:r>
              <a:rPr lang="en-US" sz="1200" b="1" i="1" baseline="-25000" dirty="0" err="1" smtClean="0">
                <a:solidFill>
                  <a:srgbClr val="FF0000"/>
                </a:solidFill>
              </a:rPr>
              <a:t>ij</a:t>
            </a:r>
            <a:r>
              <a:rPr lang="en-US" sz="1200" b="1" dirty="0" smtClean="0"/>
              <a:t> </a:t>
            </a:r>
            <a:r>
              <a:rPr lang="en-US" sz="1200" dirty="0" smtClean="0"/>
              <a:t>is thus the probability of link (</a:t>
            </a:r>
            <a:r>
              <a:rPr lang="en-US" sz="1200" i="1" dirty="0" err="1" smtClean="0"/>
              <a:t>i</a:t>
            </a:r>
            <a:r>
              <a:rPr lang="en-US" sz="1200" dirty="0" smtClean="0"/>
              <a:t>, </a:t>
            </a:r>
            <a:r>
              <a:rPr lang="en-US" sz="1200" i="1" dirty="0" smtClean="0"/>
              <a:t>j</a:t>
            </a:r>
            <a:r>
              <a:rPr lang="en-US" sz="1200" dirty="0" smtClean="0"/>
              <a:t>) among all links from different verbs </a:t>
            </a:r>
            <a:r>
              <a:rPr lang="en-US" sz="1200" i="1" dirty="0" err="1" smtClean="0"/>
              <a:t>i</a:t>
            </a:r>
            <a:r>
              <a:rPr lang="en-US" sz="1200" dirty="0" smtClean="0"/>
              <a:t> to a noun </a:t>
            </a:r>
            <a:r>
              <a:rPr lang="en-US" sz="1200" i="1" dirty="0" smtClean="0"/>
              <a:t>j</a:t>
            </a:r>
            <a:r>
              <a:rPr lang="en-US" sz="1200" dirty="0" smtClean="0"/>
              <a:t>. </a:t>
            </a:r>
            <a:r>
              <a:rPr lang="en-US" sz="1200" b="1" i="1" dirty="0" err="1" smtClean="0">
                <a:solidFill>
                  <a:srgbClr val="0070C0"/>
                </a:solidFill>
              </a:rPr>
              <a:t>p</a:t>
            </a:r>
            <a:r>
              <a:rPr lang="en-US" sz="1200" b="1" i="1" baseline="-25000" dirty="0" err="1" smtClean="0">
                <a:solidFill>
                  <a:srgbClr val="0070C0"/>
                </a:solidFill>
              </a:rPr>
              <a:t>ji</a:t>
            </a:r>
            <a:r>
              <a:rPr lang="en-US" sz="1200" b="1" dirty="0" smtClean="0">
                <a:solidFill>
                  <a:srgbClr val="0070C0"/>
                </a:solidFill>
              </a:rPr>
              <a:t> </a:t>
            </a:r>
            <a:r>
              <a:rPr lang="en-US" sz="1200" dirty="0" smtClean="0"/>
              <a:t>is the probability of link (</a:t>
            </a:r>
            <a:r>
              <a:rPr lang="en-US" sz="1200" i="1" dirty="0" err="1" smtClean="0"/>
              <a:t>i</a:t>
            </a:r>
            <a:r>
              <a:rPr lang="en-US" sz="1200" dirty="0" smtClean="0"/>
              <a:t>, </a:t>
            </a:r>
            <a:r>
              <a:rPr lang="en-US" sz="1200" i="1" dirty="0" smtClean="0"/>
              <a:t>j</a:t>
            </a:r>
            <a:r>
              <a:rPr lang="en-US" sz="1200" dirty="0" smtClean="0"/>
              <a:t>) among all links from different nouns </a:t>
            </a:r>
            <a:r>
              <a:rPr lang="en-US" sz="1200" i="1" dirty="0" smtClean="0"/>
              <a:t>j</a:t>
            </a:r>
            <a:r>
              <a:rPr lang="en-US" sz="1200" dirty="0" smtClean="0"/>
              <a:t> to a verb </a:t>
            </a:r>
            <a:r>
              <a:rPr lang="en-US" sz="1200" i="1" dirty="0" err="1" smtClean="0"/>
              <a:t>i</a:t>
            </a:r>
            <a:r>
              <a:rPr lang="en-US" sz="1200" dirty="0" smtClean="0"/>
              <a:t>. </a:t>
            </a:r>
          </a:p>
          <a:p>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smtClean="0">
                <a:solidFill>
                  <a:srgbClr val="0070C0"/>
                </a:solidFill>
              </a:rPr>
              <a:t>The components in the feature vectors are term frequencies for S-EM </a:t>
            </a:r>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50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It is highly desirable to rank those correct and </a:t>
            </a:r>
            <a:r>
              <a:rPr lang="en-US" b="1" dirty="0" smtClean="0">
                <a:solidFill>
                  <a:srgbClr val="FF0000"/>
                </a:solidFill>
              </a:rPr>
              <a:t>frequent</a:t>
            </a:r>
            <a:r>
              <a:rPr lang="en-US" dirty="0" smtClean="0"/>
              <a:t> entities at the top </a:t>
            </a:r>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51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The reason for low precision is that a document that contains the keywords is not necessarily relevant. </a:t>
            </a:r>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68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smtClean="0"/>
              <a:t>Given </a:t>
            </a:r>
            <a:r>
              <a:rPr lang="en-US" sz="1200" b="1" dirty="0" smtClean="0">
                <a:solidFill>
                  <a:srgbClr val="FF0000"/>
                </a:solidFill>
              </a:rPr>
              <a:t>a</a:t>
            </a:r>
            <a:r>
              <a:rPr lang="en-US" sz="1200" dirty="0" smtClean="0"/>
              <a:t> keyword </a:t>
            </a:r>
            <a:r>
              <a:rPr lang="en-US" sz="1200" i="1" dirty="0" smtClean="0">
                <a:solidFill>
                  <a:srgbClr val="FF0000"/>
                </a:solidFill>
              </a:rPr>
              <a:t>q</a:t>
            </a:r>
            <a:r>
              <a:rPr lang="en-US" sz="1200" dirty="0" smtClean="0"/>
              <a:t> of a topic </a:t>
            </a:r>
            <a:r>
              <a:rPr lang="en-US" sz="1200" i="1" dirty="0" smtClean="0">
                <a:solidFill>
                  <a:srgbClr val="FF0000"/>
                </a:solidFill>
              </a:rPr>
              <a:t>T</a:t>
            </a:r>
            <a:r>
              <a:rPr lang="en-US" sz="1200" dirty="0" smtClean="0"/>
              <a:t> of interest and a mixed set of unlabeled documents </a:t>
            </a:r>
            <a:r>
              <a:rPr lang="en-US" sz="1200" i="1" dirty="0" smtClean="0">
                <a:solidFill>
                  <a:srgbClr val="FF0000"/>
                </a:solidFill>
              </a:rPr>
              <a:t>D</a:t>
            </a:r>
            <a:r>
              <a:rPr lang="en-US" sz="1200" dirty="0" smtClean="0"/>
              <a:t> of multiple topics, we want to identify or extract all documents in </a:t>
            </a:r>
            <a:r>
              <a:rPr lang="en-US" sz="1200" i="1" dirty="0" smtClean="0">
                <a:solidFill>
                  <a:srgbClr val="FF0000"/>
                </a:solidFill>
              </a:rPr>
              <a:t>D</a:t>
            </a:r>
            <a:r>
              <a:rPr lang="en-US" sz="1200" dirty="0" smtClean="0"/>
              <a:t> that belongs to topic T. </a:t>
            </a:r>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71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smtClean="0"/>
              <a:t>The one-to-one correspondence assumption can be a major problem for EM using NB as the base classifier. </a:t>
            </a:r>
            <a:r>
              <a:rPr lang="en-US" sz="1200" kern="1200" dirty="0" smtClean="0">
                <a:solidFill>
                  <a:schemeClr val="tx1"/>
                </a:solidFill>
                <a:latin typeface="+mn-lt"/>
                <a:ea typeface="+mn-ea"/>
                <a:cs typeface="+mn-cs"/>
              </a:rPr>
              <a:t>As we perform binary classification on the mixed data set, inevitably, NB would model documents of multiple topics as the negative class. This results in an unrepresentative model, and consequently poor classification results. </a:t>
            </a:r>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72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Formally, our problem can be defined as follows. </a:t>
            </a:r>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73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we cannot use the traditional precision, recall and F-score to compute the classification accuracy. Fortunately, this problem has been studied before in by Lee and Liu (2003). They proposed a measure which behaves similarly to F-score, </a:t>
            </a:r>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76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With the</a:t>
            </a:r>
            <a:r>
              <a:rPr lang="en-US" baseline="0" dirty="0" smtClean="0"/>
              <a:t> booming of social media, more and more</a:t>
            </a:r>
            <a:r>
              <a:rPr lang="en-US" dirty="0" smtClean="0"/>
              <a:t> people</a:t>
            </a:r>
            <a:r>
              <a:rPr lang="en-US" baseline="0" dirty="0" smtClean="0"/>
              <a:t> are posting their opinions on the Web.</a:t>
            </a:r>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Words in a sentence are linked to each other by a certain dependency relation     </a:t>
            </a:r>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inevitably</a:t>
            </a:r>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p>
        </p:txBody>
      </p:sp>
      <p:sp>
        <p:nvSpPr>
          <p:cNvPr id="4" name="灯片编号占位符 3"/>
          <p:cNvSpPr>
            <a:spLocks noGrp="1"/>
          </p:cNvSpPr>
          <p:nvPr>
            <p:ph type="sldNum" sz="quarter" idx="10"/>
          </p:nvPr>
        </p:nvSpPr>
        <p:spPr/>
        <p:txBody>
          <a:bodyPr/>
          <a:lstStyle/>
          <a:p>
            <a:fld id="{4A8BF6F5-A6F3-4BA3-9829-D6D3FB32E27F}" type="slidenum">
              <a:rPr lang="en-US" smtClean="0"/>
              <a:pPr/>
              <a:t>23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smtClean="0"/>
              <a:t>It is a </a:t>
            </a:r>
            <a:r>
              <a:rPr lang="en-US" sz="1200" b="1" dirty="0" smtClean="0">
                <a:solidFill>
                  <a:srgbClr val="FF0000"/>
                </a:solidFill>
              </a:rPr>
              <a:t>new</a:t>
            </a:r>
            <a:r>
              <a:rPr lang="en-US" sz="1200" dirty="0" smtClean="0"/>
              <a:t> problem.</a:t>
            </a:r>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28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Determine candidates by checking the percentage of either positive-opinionated sentences or negative-opinionated sentences among all opinionated sentences.</a:t>
            </a:r>
          </a:p>
          <a:p>
            <a:r>
              <a:rPr lang="en-US" sz="1200" dirty="0" smtClean="0"/>
              <a:t>(</a:t>
            </a:r>
            <a:r>
              <a:rPr lang="en-US" sz="1200" i="1" dirty="0" smtClean="0"/>
              <a:t>test for population proportion)</a:t>
            </a:r>
            <a:r>
              <a:rPr lang="en-US" sz="1200" dirty="0" smtClean="0"/>
              <a:t> </a:t>
            </a:r>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29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smtClean="0"/>
              <a:t>It is not trivial to identify resource terms in  each  application domain.</a:t>
            </a:r>
            <a:endParaRPr lang="en-US" dirty="0"/>
          </a:p>
        </p:txBody>
      </p:sp>
      <p:sp>
        <p:nvSpPr>
          <p:cNvPr id="4" name="灯片编号占位符 3"/>
          <p:cNvSpPr>
            <a:spLocks noGrp="1"/>
          </p:cNvSpPr>
          <p:nvPr>
            <p:ph type="sldNum" sz="quarter" idx="10"/>
          </p:nvPr>
        </p:nvSpPr>
        <p:spPr/>
        <p:txBody>
          <a:bodyPr/>
          <a:lstStyle/>
          <a:p>
            <a:fld id="{4A8BF6F5-A6F3-4BA3-9829-D6D3FB32E27F}"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1">
        <a:schemeClr val="bg1"/>
      </p:bgRef>
    </p:bg>
    <p:spTree>
      <p:nvGrpSpPr>
        <p:cNvPr id="1" name=""/>
        <p:cNvGrpSpPr/>
        <p:nvPr/>
      </p:nvGrpSpPr>
      <p:grpSpPr>
        <a:xfrm>
          <a:off x="0" y="0"/>
          <a:ext cx="0" cy="0"/>
          <a:chOff x="0" y="0"/>
          <a:chExt cx="0" cy="0"/>
        </a:xfrm>
      </p:grpSpPr>
      <p:sp>
        <p:nvSpPr>
          <p:cNvPr id="8" name="标题 7"/>
          <p:cNvSpPr>
            <a:spLocks noGrp="1"/>
          </p:cNvSpPr>
          <p:nvPr>
            <p:ph type="ctrTitle"/>
          </p:nvPr>
        </p:nvSpPr>
        <p:spPr>
          <a:xfrm>
            <a:off x="2286000" y="3124200"/>
            <a:ext cx="6172200" cy="1894362"/>
          </a:xfrm>
        </p:spPr>
        <p:txBody>
          <a:bodyPr/>
          <a:lstStyle>
            <a:lvl1pPr>
              <a:defRPr b="1"/>
            </a:lvl1pPr>
          </a:lstStyle>
          <a:p>
            <a:r>
              <a:rPr kumimoji="0" lang="zh-CN" altLang="en-US" smtClean="0"/>
              <a:t>单击此处编辑母版标题样式</a:t>
            </a:r>
            <a:endParaRPr kumimoji="0" lang="en-US"/>
          </a:p>
        </p:txBody>
      </p:sp>
      <p:sp>
        <p:nvSpPr>
          <p:cNvPr id="9" name="副标题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28" name="日期占位符 27"/>
          <p:cNvSpPr>
            <a:spLocks noGrp="1"/>
          </p:cNvSpPr>
          <p:nvPr>
            <p:ph type="dt" sz="half" idx="10"/>
          </p:nvPr>
        </p:nvSpPr>
        <p:spPr bwMode="auto">
          <a:xfrm rot="5400000">
            <a:off x="7764621" y="1174097"/>
            <a:ext cx="2286000" cy="381000"/>
          </a:xfrm>
        </p:spPr>
        <p:txBody>
          <a:bodyPr/>
          <a:lstStyle/>
          <a:p>
            <a:fld id="{7BC72727-C969-4D3C-A291-6D10DC9DC9B2}" type="datetimeFigureOut">
              <a:rPr lang="zh-CN" altLang="en-US" smtClean="0"/>
              <a:pPr/>
              <a:t>2012-3-29</a:t>
            </a:fld>
            <a:endParaRPr lang="zh-CN" altLang="en-US"/>
          </a:p>
        </p:txBody>
      </p:sp>
      <p:sp>
        <p:nvSpPr>
          <p:cNvPr id="17" name="页脚占位符 16"/>
          <p:cNvSpPr>
            <a:spLocks noGrp="1"/>
          </p:cNvSpPr>
          <p:nvPr>
            <p:ph type="ftr" sz="quarter" idx="11"/>
          </p:nvPr>
        </p:nvSpPr>
        <p:spPr bwMode="auto">
          <a:xfrm rot="5400000">
            <a:off x="7077269" y="4181669"/>
            <a:ext cx="3657600" cy="384048"/>
          </a:xfrm>
        </p:spPr>
        <p:txBody>
          <a:bodyPr/>
          <a:lstStyle/>
          <a:p>
            <a:endParaRPr lang="zh-CN" alt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接连接符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接连接符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接连接符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接连接符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椭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椭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椭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灯片编号占位符 28"/>
          <p:cNvSpPr>
            <a:spLocks noGrp="1"/>
          </p:cNvSpPr>
          <p:nvPr>
            <p:ph type="sldNum" sz="quarter" idx="12"/>
          </p:nvPr>
        </p:nvSpPr>
        <p:spPr bwMode="auto">
          <a:xfrm>
            <a:off x="1325544" y="4928702"/>
            <a:ext cx="609600" cy="517524"/>
          </a:xfrm>
        </p:spPr>
        <p:txBody>
          <a:bodyPr/>
          <a:lstStyle/>
          <a:p>
            <a:fld id="{39A0EB96-AF1A-4FDF-9811-05730D35BFBF}"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BC72727-C969-4D3C-A291-6D10DC9DC9B2}" type="datetimeFigureOut">
              <a:rPr lang="zh-CN" altLang="en-US" smtClean="0"/>
              <a:pPr/>
              <a:t>2012-3-29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0EB96-AF1A-4FDF-9811-05730D35BFBF}"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16764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019800" cy="5851525"/>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7BC72727-C969-4D3C-A291-6D10DC9DC9B2}" type="datetimeFigureOut">
              <a:rPr lang="zh-CN" altLang="en-US" smtClean="0"/>
              <a:pPr/>
              <a:t>2012-3-29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0EB96-AF1A-4FDF-9811-05730D35BFBF}"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1" cap="none" baseline="0">
                <a:latin typeface="Arial" pitchFamily="34" charset="0"/>
                <a:cs typeface="Arial" pitchFamily="34" charset="0"/>
              </a:defRPr>
            </a:lvl1pPr>
          </a:lstStyle>
          <a:p>
            <a:endParaRPr kumimoji="0" lang="en-US" dirty="0"/>
          </a:p>
        </p:txBody>
      </p:sp>
      <p:sp>
        <p:nvSpPr>
          <p:cNvPr id="8" name="内容占位符 7"/>
          <p:cNvSpPr>
            <a:spLocks noGrp="1"/>
          </p:cNvSpPr>
          <p:nvPr>
            <p:ph sz="quarter" idx="1"/>
          </p:nvPr>
        </p:nvSpPr>
        <p:spPr>
          <a:xfrm>
            <a:off x="457200" y="1600200"/>
            <a:ext cx="7467600" cy="4873752"/>
          </a:xfrm>
        </p:spPr>
        <p:txBody>
          <a:bodyPr/>
          <a:lstStyle/>
          <a:p>
            <a:pPr lvl="0" eaLnBrk="1" latinLnBrk="0" hangingPunct="1"/>
            <a:r>
              <a:rPr lang="zh-CN" altLang="en-US" dirty="0" smtClean="0"/>
              <a:t>单击此处编辑母版文本样式</a:t>
            </a:r>
          </a:p>
          <a:p>
            <a:pPr lvl="1" eaLnBrk="1" latinLnBrk="0" hangingPunct="1"/>
            <a:r>
              <a:rPr lang="zh-CN" altLang="en-US" dirty="0" smtClean="0"/>
              <a:t>第二级</a:t>
            </a:r>
          </a:p>
          <a:p>
            <a:pPr lvl="2" eaLnBrk="1" latinLnBrk="0" hangingPunct="1"/>
            <a:r>
              <a:rPr lang="zh-CN" altLang="en-US" dirty="0" smtClean="0"/>
              <a:t>第三级</a:t>
            </a:r>
          </a:p>
          <a:p>
            <a:pPr lvl="3" eaLnBrk="1" latinLnBrk="0" hangingPunct="1"/>
            <a:r>
              <a:rPr lang="zh-CN" altLang="en-US" dirty="0" smtClean="0"/>
              <a:t>第四级</a:t>
            </a:r>
          </a:p>
          <a:p>
            <a:pPr lvl="4" eaLnBrk="1" latinLnBrk="0" hangingPunct="1"/>
            <a:r>
              <a:rPr lang="zh-CN" altLang="en-US" dirty="0" smtClean="0"/>
              <a:t>第五级</a:t>
            </a:r>
            <a:endParaRPr kumimoji="0" lang="en-US" dirty="0"/>
          </a:p>
        </p:txBody>
      </p:sp>
      <p:sp>
        <p:nvSpPr>
          <p:cNvPr id="7" name="日期占位符 6"/>
          <p:cNvSpPr>
            <a:spLocks noGrp="1"/>
          </p:cNvSpPr>
          <p:nvPr>
            <p:ph type="dt" sz="half" idx="14"/>
          </p:nvPr>
        </p:nvSpPr>
        <p:spPr/>
        <p:txBody>
          <a:bodyPr rtlCol="0"/>
          <a:lstStyle/>
          <a:p>
            <a:fld id="{7BC72727-C969-4D3C-A291-6D10DC9DC9B2}" type="datetimeFigureOut">
              <a:rPr lang="zh-CN" altLang="en-US" smtClean="0"/>
              <a:pPr/>
              <a:t>2012-3-29</a:t>
            </a:fld>
            <a:endParaRPr lang="zh-CN" altLang="en-US"/>
          </a:p>
        </p:txBody>
      </p:sp>
      <p:sp>
        <p:nvSpPr>
          <p:cNvPr id="10" name="页脚占位符 9"/>
          <p:cNvSpPr>
            <a:spLocks noGrp="1"/>
          </p:cNvSpPr>
          <p:nvPr>
            <p:ph type="ftr" sz="quarter" idx="16"/>
          </p:nvPr>
        </p:nvSpPr>
        <p:spPr/>
        <p:txBody>
          <a:bodyPr rtlCol="0"/>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1">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2286000" y="2895600"/>
            <a:ext cx="6172200" cy="2053590"/>
          </a:xfrm>
        </p:spPr>
        <p:txBody>
          <a:bodyPr/>
          <a:lstStyle>
            <a:lvl1pPr algn="l">
              <a:buNone/>
              <a:defRPr sz="3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bwMode="auto">
          <a:xfrm rot="5400000">
            <a:off x="7763256" y="1170432"/>
            <a:ext cx="2286000" cy="381000"/>
          </a:xfrm>
        </p:spPr>
        <p:txBody>
          <a:bodyPr/>
          <a:lstStyle/>
          <a:p>
            <a:fld id="{7BC72727-C969-4D3C-A291-6D10DC9DC9B2}" type="datetimeFigureOut">
              <a:rPr lang="zh-CN" altLang="en-US" smtClean="0"/>
              <a:pPr/>
              <a:t>2012-3-29</a:t>
            </a:fld>
            <a:endParaRPr lang="zh-CN" altLang="en-US"/>
          </a:p>
        </p:txBody>
      </p:sp>
      <p:sp>
        <p:nvSpPr>
          <p:cNvPr id="5" name="页脚占位符 4"/>
          <p:cNvSpPr>
            <a:spLocks noGrp="1"/>
          </p:cNvSpPr>
          <p:nvPr>
            <p:ph type="ftr" sz="quarter" idx="11"/>
          </p:nvPr>
        </p:nvSpPr>
        <p:spPr bwMode="auto">
          <a:xfrm rot="5400000">
            <a:off x="7077456" y="4178808"/>
            <a:ext cx="3657600" cy="384048"/>
          </a:xfrm>
        </p:spPr>
        <p:txBody>
          <a:bodyPr/>
          <a:lstStyle/>
          <a:p>
            <a:endParaRPr lang="zh-CN" altLang="en-US"/>
          </a:p>
        </p:txBody>
      </p:sp>
      <p:sp>
        <p:nvSpPr>
          <p:cNvPr id="9" name="矩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接连接符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接连接符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接连接符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接连接符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矩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椭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椭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椭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椭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椭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接连接符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灯片编号占位符 5"/>
          <p:cNvSpPr>
            <a:spLocks noGrp="1"/>
          </p:cNvSpPr>
          <p:nvPr>
            <p:ph type="sldNum" sz="quarter" idx="12"/>
          </p:nvPr>
        </p:nvSpPr>
        <p:spPr bwMode="auto">
          <a:xfrm>
            <a:off x="1340616" y="4928702"/>
            <a:ext cx="609600" cy="517524"/>
          </a:xfrm>
        </p:spPr>
        <p:txBody>
          <a:bodyPr/>
          <a:lstStyle/>
          <a:p>
            <a:fld id="{39A0EB96-AF1A-4FDF-9811-05730D35BFBF}" type="slidenum">
              <a:rPr lang="zh-CN" altLang="en-US" smtClean="0"/>
              <a:pPr/>
              <a:t>‹#›</a:t>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7BC72727-C969-4D3C-A291-6D10DC9DC9B2}" type="datetimeFigureOut">
              <a:rPr lang="zh-CN" altLang="en-US" smtClean="0"/>
              <a:pPr/>
              <a:t>2012-3-29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0EB96-AF1A-4FDF-9811-05730D35BFBF}" type="slidenum">
              <a:rPr lang="zh-CN" altLang="en-US" smtClean="0"/>
              <a:pPr/>
              <a:t>‹#›</a:t>
            </a:fld>
            <a:endParaRPr lang="zh-CN" altLang="en-US"/>
          </a:p>
        </p:txBody>
      </p:sp>
      <p:sp>
        <p:nvSpPr>
          <p:cNvPr id="9" name="内容占位符 8"/>
          <p:cNvSpPr>
            <a:spLocks noGrp="1"/>
          </p:cNvSpPr>
          <p:nvPr>
            <p:ph sz="quarter" idx="1"/>
          </p:nvPr>
        </p:nvSpPr>
        <p:spPr>
          <a:xfrm>
            <a:off x="457200"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1" name="内容占位符 10"/>
          <p:cNvSpPr>
            <a:spLocks noGrp="1"/>
          </p:cNvSpPr>
          <p:nvPr>
            <p:ph sz="quarter" idx="2"/>
          </p:nvPr>
        </p:nvSpPr>
        <p:spPr>
          <a:xfrm>
            <a:off x="4270248" y="1600200"/>
            <a:ext cx="3657600" cy="45720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7543800" cy="1143000"/>
          </a:xfrm>
        </p:spPr>
        <p:txBody>
          <a:bodyPr anchor="b"/>
          <a:lstStyle>
            <a:lvl1pPr>
              <a:defRPr/>
            </a:lvl1pPr>
          </a:lstStyle>
          <a:p>
            <a:r>
              <a:rPr kumimoji="0" lang="zh-CN" altLang="en-US" smtClean="0"/>
              <a:t>单击此处编辑母版标题样式</a:t>
            </a:r>
            <a:endParaRPr kumimoji="0" lang="en-US"/>
          </a:p>
        </p:txBody>
      </p:sp>
      <p:sp>
        <p:nvSpPr>
          <p:cNvPr id="7" name="日期占位符 6"/>
          <p:cNvSpPr>
            <a:spLocks noGrp="1"/>
          </p:cNvSpPr>
          <p:nvPr>
            <p:ph type="dt" sz="half" idx="10"/>
          </p:nvPr>
        </p:nvSpPr>
        <p:spPr/>
        <p:txBody>
          <a:bodyPr/>
          <a:lstStyle/>
          <a:p>
            <a:fld id="{7BC72727-C969-4D3C-A291-6D10DC9DC9B2}" type="datetimeFigureOut">
              <a:rPr lang="zh-CN" altLang="en-US" smtClean="0"/>
              <a:pPr/>
              <a:t>2012-3-29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A0EB96-AF1A-4FDF-9811-05730D35BFBF}" type="slidenum">
              <a:rPr lang="zh-CN" altLang="en-US" smtClean="0"/>
              <a:pPr/>
              <a:t>‹#›</a:t>
            </a:fld>
            <a:endParaRPr lang="zh-CN" altLang="en-US"/>
          </a:p>
        </p:txBody>
      </p:sp>
      <p:sp>
        <p:nvSpPr>
          <p:cNvPr id="11" name="内容占位符 10"/>
          <p:cNvSpPr>
            <a:spLocks noGrp="1"/>
          </p:cNvSpPr>
          <p:nvPr>
            <p:ph sz="quarter" idx="2"/>
          </p:nvPr>
        </p:nvSpPr>
        <p:spPr>
          <a:xfrm>
            <a:off x="457200"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3" name="内容占位符 12"/>
          <p:cNvSpPr>
            <a:spLocks noGrp="1"/>
          </p:cNvSpPr>
          <p:nvPr>
            <p:ph sz="quarter" idx="4"/>
          </p:nvPr>
        </p:nvSpPr>
        <p:spPr>
          <a:xfrm>
            <a:off x="4371975" y="2362200"/>
            <a:ext cx="3657600" cy="3886200"/>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12" name="文本占位符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
        <p:nvSpPr>
          <p:cNvPr id="14" name="文本占位符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zh-CN" altLang="en-US" smtClean="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6" name="日期占位符 5"/>
          <p:cNvSpPr>
            <a:spLocks noGrp="1"/>
          </p:cNvSpPr>
          <p:nvPr>
            <p:ph type="dt" sz="half" idx="10"/>
          </p:nvPr>
        </p:nvSpPr>
        <p:spPr/>
        <p:txBody>
          <a:bodyPr rtlCol="0"/>
          <a:lstStyle/>
          <a:p>
            <a:fld id="{7BC72727-C969-4D3C-A291-6D10DC9DC9B2}" type="datetimeFigureOut">
              <a:rPr lang="zh-CN" altLang="en-US" smtClean="0"/>
              <a:pPr/>
              <a:t>2012-3-29</a:t>
            </a:fld>
            <a:endParaRPr lang="zh-CN" altLang="en-US"/>
          </a:p>
        </p:txBody>
      </p:sp>
      <p:sp>
        <p:nvSpPr>
          <p:cNvPr id="7" name="灯片编号占位符 6"/>
          <p:cNvSpPr>
            <a:spLocks noGrp="1"/>
          </p:cNvSpPr>
          <p:nvPr>
            <p:ph type="sldNum" sz="quarter" idx="11"/>
          </p:nvPr>
        </p:nvSpPr>
        <p:spPr/>
        <p:txBody>
          <a:bodyPr rtlCol="0"/>
          <a:lstStyle/>
          <a:p>
            <a:fld id="{39A0EB96-AF1A-4FDF-9811-05730D35BFBF}" type="slidenum">
              <a:rPr lang="zh-CN" altLang="en-US" smtClean="0"/>
              <a:pPr/>
              <a:t>‹#›</a:t>
            </a:fld>
            <a:endParaRPr lang="zh-CN" altLang="en-US"/>
          </a:p>
        </p:txBody>
      </p:sp>
      <p:sp>
        <p:nvSpPr>
          <p:cNvPr id="8" name="页脚占位符 7"/>
          <p:cNvSpPr>
            <a:spLocks noGrp="1"/>
          </p:cNvSpPr>
          <p:nvPr>
            <p:ph type="ftr" sz="quarter" idx="12"/>
          </p:nvPr>
        </p:nvSpPr>
        <p:spPr/>
        <p:txBody>
          <a:bodyPr rtlCol="0"/>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C72727-C969-4D3C-A291-6D10DC9DC9B2}" type="datetimeFigureOut">
              <a:rPr lang="zh-CN" altLang="en-US" smtClean="0"/>
              <a:pPr/>
              <a:t>2012-3-29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A0EB96-AF1A-4FDF-9811-05730D35BFB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1">
        <a:schemeClr val="bg1"/>
      </p:bgRef>
    </p:bg>
    <p:spTree>
      <p:nvGrpSpPr>
        <p:cNvPr id="1" name=""/>
        <p:cNvGrpSpPr/>
        <p:nvPr/>
      </p:nvGrpSpPr>
      <p:grpSpPr>
        <a:xfrm>
          <a:off x="0" y="0"/>
          <a:ext cx="0" cy="0"/>
          <a:chOff x="0" y="0"/>
          <a:chExt cx="0" cy="0"/>
        </a:xfrm>
      </p:grpSpPr>
      <p:sp>
        <p:nvSpPr>
          <p:cNvPr id="10" name="直接连接符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标题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p>
        </p:txBody>
      </p:sp>
      <p:sp>
        <p:nvSpPr>
          <p:cNvPr id="8" name="直接连接符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接连接符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接连接符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矩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接连接符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椭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内容占位符 17"/>
          <p:cNvSpPr>
            <a:spLocks noGrp="1"/>
          </p:cNvSpPr>
          <p:nvPr>
            <p:ph sz="quarter" idx="1"/>
          </p:nvPr>
        </p:nvSpPr>
        <p:spPr>
          <a:xfrm>
            <a:off x="304800" y="274320"/>
            <a:ext cx="5638800" cy="6327648"/>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21" name="日期占位符 20"/>
          <p:cNvSpPr>
            <a:spLocks noGrp="1"/>
          </p:cNvSpPr>
          <p:nvPr>
            <p:ph type="dt" sz="half" idx="14"/>
          </p:nvPr>
        </p:nvSpPr>
        <p:spPr/>
        <p:txBody>
          <a:bodyPr rtlCol="0"/>
          <a:lstStyle/>
          <a:p>
            <a:fld id="{7BC72727-C969-4D3C-A291-6D10DC9DC9B2}" type="datetimeFigureOut">
              <a:rPr lang="zh-CN" altLang="en-US" smtClean="0"/>
              <a:pPr/>
              <a:t>2012-3-29</a:t>
            </a:fld>
            <a:endParaRPr lang="zh-CN" altLang="en-US"/>
          </a:p>
        </p:txBody>
      </p:sp>
      <p:sp>
        <p:nvSpPr>
          <p:cNvPr id="22" name="灯片编号占位符 21"/>
          <p:cNvSpPr>
            <a:spLocks noGrp="1"/>
          </p:cNvSpPr>
          <p:nvPr>
            <p:ph type="sldNum" sz="quarter" idx="15"/>
          </p:nvPr>
        </p:nvSpPr>
        <p:spPr/>
        <p:txBody>
          <a:bodyPr rtlCol="0"/>
          <a:lstStyle/>
          <a:p>
            <a:fld id="{39A0EB96-AF1A-4FDF-9811-05730D35BFBF}" type="slidenum">
              <a:rPr lang="zh-CN" altLang="en-US" smtClean="0"/>
              <a:pPr/>
              <a:t>‹#›</a:t>
            </a:fld>
            <a:endParaRPr lang="zh-CN" altLang="en-US"/>
          </a:p>
        </p:txBody>
      </p:sp>
      <p:sp>
        <p:nvSpPr>
          <p:cNvPr id="23" name="页脚占位符 22"/>
          <p:cNvSpPr>
            <a:spLocks noGrp="1"/>
          </p:cNvSpPr>
          <p:nvPr>
            <p:ph type="ftr" sz="quarter" idx="16"/>
          </p:nvPr>
        </p:nvSpPr>
        <p:spPr/>
        <p:txBody>
          <a:bodyPr rtlCol="0"/>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9" name="直接连接符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椭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标题 1"/>
          <p:cNvSpPr>
            <a:spLocks noGrp="1"/>
          </p:cNvSpPr>
          <p:nvPr>
            <p:ph type="title"/>
          </p:nvPr>
        </p:nvSpPr>
        <p:spPr>
          <a:xfrm rot="5400000">
            <a:off x="3350133" y="3200400"/>
            <a:ext cx="6309360" cy="457200"/>
          </a:xfrm>
        </p:spPr>
        <p:txBody>
          <a:bodyPr anchor="b"/>
          <a:lstStyle>
            <a:lvl1pPr algn="l">
              <a:buNone/>
              <a:defRPr sz="2000" b="1"/>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zh-CN" altLang="en-US" smtClean="0"/>
              <a:t>单击图标添加图片</a:t>
            </a:r>
            <a:endParaRPr kumimoji="0" lang="en-US" dirty="0"/>
          </a:p>
        </p:txBody>
      </p:sp>
      <p:sp>
        <p:nvSpPr>
          <p:cNvPr id="4" name="文本占位符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p>
        </p:txBody>
      </p:sp>
      <p:sp>
        <p:nvSpPr>
          <p:cNvPr id="10" name="直接连接符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矩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接连接符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接连接符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接连接符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期占位符 16"/>
          <p:cNvSpPr>
            <a:spLocks noGrp="1"/>
          </p:cNvSpPr>
          <p:nvPr>
            <p:ph type="dt" sz="half" idx="10"/>
          </p:nvPr>
        </p:nvSpPr>
        <p:spPr/>
        <p:txBody>
          <a:bodyPr rtlCol="0"/>
          <a:lstStyle/>
          <a:p>
            <a:fld id="{7BC72727-C969-4D3C-A291-6D10DC9DC9B2}" type="datetimeFigureOut">
              <a:rPr lang="zh-CN" altLang="en-US" smtClean="0"/>
              <a:pPr/>
              <a:t>2012-3-29</a:t>
            </a:fld>
            <a:endParaRPr lang="zh-CN" altLang="en-US"/>
          </a:p>
        </p:txBody>
      </p:sp>
      <p:sp>
        <p:nvSpPr>
          <p:cNvPr id="18" name="灯片编号占位符 17"/>
          <p:cNvSpPr>
            <a:spLocks noGrp="1"/>
          </p:cNvSpPr>
          <p:nvPr>
            <p:ph type="sldNum" sz="quarter" idx="11"/>
          </p:nvPr>
        </p:nvSpPr>
        <p:spPr/>
        <p:txBody>
          <a:bodyPr rtlCol="0"/>
          <a:lstStyle/>
          <a:p>
            <a:fld id="{39A0EB96-AF1A-4FDF-9811-05730D35BFBF}" type="slidenum">
              <a:rPr lang="zh-CN" altLang="en-US" smtClean="0"/>
              <a:pPr/>
              <a:t>‹#›</a:t>
            </a:fld>
            <a:endParaRPr lang="zh-CN" altLang="en-US"/>
          </a:p>
        </p:txBody>
      </p:sp>
      <p:sp>
        <p:nvSpPr>
          <p:cNvPr id="21" name="页脚占位符 20"/>
          <p:cNvSpPr>
            <a:spLocks noGrp="1"/>
          </p:cNvSpPr>
          <p:nvPr>
            <p:ph type="ftr" sz="quarter" idx="12"/>
          </p:nvPr>
        </p:nvSpPr>
        <p:spPr/>
        <p:txBody>
          <a:bodyPr rtlCol="0"/>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标题占位符 21"/>
          <p:cNvSpPr>
            <a:spLocks noGrp="1"/>
          </p:cNvSpPr>
          <p:nvPr>
            <p:ph type="title"/>
          </p:nvPr>
        </p:nvSpPr>
        <p:spPr>
          <a:xfrm>
            <a:off x="457200" y="274638"/>
            <a:ext cx="7467600" cy="1143000"/>
          </a:xfrm>
          <a:prstGeom prst="rect">
            <a:avLst/>
          </a:prstGeom>
        </p:spPr>
        <p:txBody>
          <a:bodyPr vert="horz" anchor="b">
            <a:normAutofit/>
          </a:bodyPr>
          <a:lstStyle/>
          <a:p>
            <a:r>
              <a:rPr kumimoji="0" lang="zh-CN" altLang="en-US" smtClean="0"/>
              <a:t>单击此处编辑母版标题样式</a:t>
            </a:r>
            <a:endParaRPr kumimoji="0" lang="en-US"/>
          </a:p>
        </p:txBody>
      </p:sp>
      <p:sp>
        <p:nvSpPr>
          <p:cNvPr id="13" name="文本占位符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14" name="日期占位符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BC72727-C969-4D3C-A291-6D10DC9DC9B2}" type="datetimeFigureOut">
              <a:rPr lang="zh-CN" altLang="en-US" smtClean="0"/>
              <a:pPr/>
              <a:t>2012-3-29</a:t>
            </a:fld>
            <a:endParaRPr lang="zh-CN" altLang="en-US"/>
          </a:p>
        </p:txBody>
      </p:sp>
      <p:sp>
        <p:nvSpPr>
          <p:cNvPr id="3" name="页脚占位符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zh-CN" altLang="en-US" dirty="0"/>
          </a:p>
        </p:txBody>
      </p:sp>
      <p:sp>
        <p:nvSpPr>
          <p:cNvPr id="7" name="直接连接符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灯片编号占位符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9A0EB96-AF1A-4FDF-9811-05730D35BFBF}" type="slidenum">
              <a:rPr lang="zh-CN" altLang="en-US" smtClean="0"/>
              <a:pPr/>
              <a:t>‹#›</a:t>
            </a:fld>
            <a:endParaRPr lang="zh-CN" altLang="en-US"/>
          </a:p>
        </p:txBody>
      </p:sp>
      <p:pic>
        <p:nvPicPr>
          <p:cNvPr id="15" name="图片 14" descr="COL.ENG.DCS.BOTTOM.SM.PMS.PNG"/>
          <p:cNvPicPr>
            <a:picLocks noChangeAspect="1"/>
          </p:cNvPicPr>
          <p:nvPr userDrawn="1"/>
        </p:nvPicPr>
        <p:blipFill>
          <a:blip r:embed="rId13" cstate="print"/>
          <a:stretch>
            <a:fillRect/>
          </a:stretch>
        </p:blipFill>
        <p:spPr>
          <a:xfrm>
            <a:off x="6342882" y="5958838"/>
            <a:ext cx="2801118" cy="899162"/>
          </a:xfrm>
          <a:prstGeom prst="rect">
            <a:avLst/>
          </a:prstGeom>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image" Target="../media/image13.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oleObject" Target="../embeddings/oleObject8.bin"/></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99592" y="1196752"/>
            <a:ext cx="7632848" cy="1472184"/>
          </a:xfrm>
        </p:spPr>
        <p:txBody>
          <a:bodyPr>
            <a:normAutofit/>
          </a:bodyPr>
          <a:lstStyle/>
          <a:p>
            <a:pPr algn="ctr"/>
            <a:r>
              <a:rPr lang="en-US" altLang="zh-CN" sz="4400" dirty="0" smtClean="0">
                <a:latin typeface="Arial" pitchFamily="34" charset="0"/>
                <a:cs typeface="Arial" pitchFamily="34" charset="0"/>
              </a:rPr>
              <a:t> </a:t>
            </a:r>
            <a:r>
              <a:rPr lang="en-US" altLang="zh-CN" sz="3600" cap="none" dirty="0" smtClean="0">
                <a:solidFill>
                  <a:srgbClr val="0070C0"/>
                </a:solidFill>
                <a:latin typeface="Arial" pitchFamily="34" charset="0"/>
                <a:cs typeface="Arial" pitchFamily="34" charset="0"/>
              </a:rPr>
              <a:t>Aspect and Entity Extraction from Opinion Documents</a:t>
            </a:r>
            <a:endParaRPr lang="zh-CN" altLang="en-US" sz="3600" cap="none" dirty="0">
              <a:solidFill>
                <a:srgbClr val="0070C0"/>
              </a:solidFill>
              <a:latin typeface="Arial" pitchFamily="34" charset="0"/>
              <a:ea typeface="Arial Unicode MS" pitchFamily="34" charset="-122"/>
              <a:cs typeface="Arial" pitchFamily="34" charset="0"/>
            </a:endParaRPr>
          </a:p>
        </p:txBody>
      </p:sp>
      <p:sp>
        <p:nvSpPr>
          <p:cNvPr id="3" name="副标题 2"/>
          <p:cNvSpPr>
            <a:spLocks noGrp="1"/>
          </p:cNvSpPr>
          <p:nvPr>
            <p:ph type="subTitle" idx="1"/>
          </p:nvPr>
        </p:nvSpPr>
        <p:spPr>
          <a:xfrm>
            <a:off x="3571836" y="4077072"/>
            <a:ext cx="5572164" cy="1086390"/>
          </a:xfrm>
        </p:spPr>
        <p:txBody>
          <a:bodyPr>
            <a:normAutofit/>
          </a:bodyPr>
          <a:lstStyle/>
          <a:p>
            <a:r>
              <a:rPr lang="en-US" altLang="zh-CN" sz="2000" dirty="0" smtClean="0"/>
              <a:t>                              Lei Zhang</a:t>
            </a:r>
          </a:p>
          <a:p>
            <a:r>
              <a:rPr lang="en-US" altLang="zh-CN" sz="2000" dirty="0" smtClean="0"/>
              <a:t>                      Advisor :    Bing Liu</a:t>
            </a:r>
            <a:endParaRPr lang="zh-CN" altLang="en-US" sz="2000" dirty="0"/>
          </a:p>
        </p:txBody>
      </p:sp>
      <p:pic>
        <p:nvPicPr>
          <p:cNvPr id="4" name="图片 3" descr="COL.ENG.DCS.BOTTOM.SM.PMS.PNG"/>
          <p:cNvPicPr>
            <a:picLocks noChangeAspect="1"/>
          </p:cNvPicPr>
          <p:nvPr/>
        </p:nvPicPr>
        <p:blipFill>
          <a:blip r:embed="rId3" cstate="print"/>
          <a:stretch>
            <a:fillRect/>
          </a:stretch>
        </p:blipFill>
        <p:spPr>
          <a:xfrm>
            <a:off x="6342882" y="5805264"/>
            <a:ext cx="2801118" cy="89916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04664"/>
            <a:ext cx="8064896" cy="652934"/>
          </a:xfrm>
        </p:spPr>
        <p:txBody>
          <a:bodyPr>
            <a:normAutofit fontScale="90000"/>
          </a:bodyPr>
          <a:lstStyle/>
          <a:p>
            <a:r>
              <a:rPr lang="en-US" sz="3100" dirty="0" smtClean="0"/>
              <a:t>Opinion Visualization Summary Based on Aspects  </a:t>
            </a:r>
            <a:r>
              <a:rPr lang="en-US" sz="2800" dirty="0" smtClean="0"/>
              <a:t>(Liu, 2011)</a:t>
            </a:r>
            <a:endParaRPr lang="en-US" sz="2800" dirty="0"/>
          </a:p>
        </p:txBody>
      </p:sp>
      <p:grpSp>
        <p:nvGrpSpPr>
          <p:cNvPr id="4" name="Content Placeholder 3"/>
          <p:cNvGrpSpPr>
            <a:grpSpLocks noGrp="1"/>
          </p:cNvGrpSpPr>
          <p:nvPr>
            <p:ph sz="quarter" idx="1"/>
          </p:nvPr>
        </p:nvGrpSpPr>
        <p:grpSpPr bwMode="auto">
          <a:xfrm>
            <a:off x="467544" y="1124744"/>
            <a:ext cx="8064127" cy="2448049"/>
            <a:chOff x="96" y="432"/>
            <a:chExt cx="5424" cy="1827"/>
          </a:xfrm>
        </p:grpSpPr>
        <p:sp>
          <p:nvSpPr>
            <p:cNvPr id="5" name="Rectangle 4"/>
            <p:cNvSpPr>
              <a:spLocks noChangeArrowheads="1"/>
            </p:cNvSpPr>
            <p:nvPr/>
          </p:nvSpPr>
          <p:spPr bwMode="auto">
            <a:xfrm>
              <a:off x="5088" y="912"/>
              <a:ext cx="144" cy="912"/>
            </a:xfrm>
            <a:prstGeom prst="rect">
              <a:avLst/>
            </a:prstGeom>
            <a:solidFill>
              <a:srgbClr val="0066FF"/>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6" name="Rectangle 5"/>
            <p:cNvSpPr>
              <a:spLocks noChangeArrowheads="1"/>
            </p:cNvSpPr>
            <p:nvPr/>
          </p:nvSpPr>
          <p:spPr bwMode="auto">
            <a:xfrm>
              <a:off x="4368" y="768"/>
              <a:ext cx="144" cy="912"/>
            </a:xfrm>
            <a:prstGeom prst="rect">
              <a:avLst/>
            </a:prstGeom>
            <a:solidFill>
              <a:srgbClr val="0066FF"/>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7" name="Rectangle 6"/>
            <p:cNvSpPr>
              <a:spLocks noChangeArrowheads="1"/>
            </p:cNvSpPr>
            <p:nvPr/>
          </p:nvSpPr>
          <p:spPr bwMode="auto">
            <a:xfrm>
              <a:off x="3648" y="1008"/>
              <a:ext cx="144" cy="912"/>
            </a:xfrm>
            <a:prstGeom prst="rect">
              <a:avLst/>
            </a:prstGeom>
            <a:solidFill>
              <a:srgbClr val="0066FF"/>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8" name="Rectangle 7"/>
            <p:cNvSpPr>
              <a:spLocks noChangeArrowheads="1"/>
            </p:cNvSpPr>
            <p:nvPr/>
          </p:nvSpPr>
          <p:spPr bwMode="auto">
            <a:xfrm>
              <a:off x="2928" y="768"/>
              <a:ext cx="144" cy="912"/>
            </a:xfrm>
            <a:prstGeom prst="rect">
              <a:avLst/>
            </a:prstGeom>
            <a:solidFill>
              <a:srgbClr val="0066FF"/>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9" name="Rectangle 8"/>
            <p:cNvSpPr>
              <a:spLocks noChangeArrowheads="1"/>
            </p:cNvSpPr>
            <p:nvPr/>
          </p:nvSpPr>
          <p:spPr bwMode="auto">
            <a:xfrm>
              <a:off x="2208" y="624"/>
              <a:ext cx="144" cy="912"/>
            </a:xfrm>
            <a:prstGeom prst="rect">
              <a:avLst/>
            </a:prstGeom>
            <a:solidFill>
              <a:srgbClr val="0066FF"/>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10" name="Line 9"/>
            <p:cNvSpPr>
              <a:spLocks noChangeShapeType="1"/>
            </p:cNvSpPr>
            <p:nvPr/>
          </p:nvSpPr>
          <p:spPr bwMode="auto">
            <a:xfrm>
              <a:off x="1776" y="1440"/>
              <a:ext cx="3696" cy="0"/>
            </a:xfrm>
            <a:prstGeom prst="line">
              <a:avLst/>
            </a:prstGeom>
            <a:noFill/>
            <a:ln w="28575">
              <a:solidFill>
                <a:schemeClr val="tx1"/>
              </a:solidFill>
              <a:round/>
              <a:headEnd/>
              <a:tailEnd/>
            </a:ln>
          </p:spPr>
          <p:txBody>
            <a:bodyPr/>
            <a:lstStyle/>
            <a:p>
              <a:endParaRPr lang="en-US"/>
            </a:p>
          </p:txBody>
        </p:sp>
        <p:sp>
          <p:nvSpPr>
            <p:cNvPr id="11" name="Text Box 10"/>
            <p:cNvSpPr txBox="1">
              <a:spLocks noChangeArrowheads="1"/>
            </p:cNvSpPr>
            <p:nvPr/>
          </p:nvSpPr>
          <p:spPr bwMode="auto">
            <a:xfrm>
              <a:off x="96" y="720"/>
              <a:ext cx="1728" cy="756"/>
            </a:xfrm>
            <a:prstGeom prst="rect">
              <a:avLst/>
            </a:prstGeom>
            <a:noFill/>
            <a:ln w="9525" algn="ctr">
              <a:noFill/>
              <a:miter lim="800000"/>
              <a:headEnd/>
              <a:tailEnd/>
            </a:ln>
          </p:spPr>
          <p:txBody>
            <a:bodyPr>
              <a:spAutoFit/>
            </a:bodyPr>
            <a:lstStyle/>
            <a:p>
              <a:pPr marL="342900" indent="-342900">
                <a:spcBef>
                  <a:spcPct val="50000"/>
                </a:spcBef>
                <a:buClr>
                  <a:schemeClr val="accent1"/>
                </a:buClr>
                <a:buSzPct val="65000"/>
                <a:buFont typeface="Wingdings" pitchFamily="2" charset="2"/>
                <a:buChar char="n"/>
              </a:pPr>
              <a:r>
                <a:rPr lang="en-US" sz="2400" dirty="0">
                  <a:latin typeface="Century Schoolbook" pitchFamily="18" charset="0"/>
                </a:rPr>
                <a:t>Summary of reviews of    </a:t>
              </a:r>
              <a:r>
                <a:rPr lang="en-US" sz="2400" dirty="0">
                  <a:solidFill>
                    <a:srgbClr val="FF0000"/>
                  </a:solidFill>
                  <a:latin typeface="Century Schoolbook" pitchFamily="18" charset="0"/>
                </a:rPr>
                <a:t>Cell Phone</a:t>
              </a:r>
              <a:r>
                <a:rPr lang="en-US" sz="2400" dirty="0">
                  <a:latin typeface="Century Schoolbook" pitchFamily="18" charset="0"/>
                </a:rPr>
                <a:t> </a:t>
              </a:r>
              <a:r>
                <a:rPr lang="en-US" sz="2400" dirty="0">
                  <a:solidFill>
                    <a:srgbClr val="FF0000"/>
                  </a:solidFill>
                  <a:latin typeface="Century Schoolbook" pitchFamily="18" charset="0"/>
                </a:rPr>
                <a:t>1</a:t>
              </a:r>
            </a:p>
          </p:txBody>
        </p:sp>
        <p:sp>
          <p:nvSpPr>
            <p:cNvPr id="12" name="Text Box 11"/>
            <p:cNvSpPr txBox="1">
              <a:spLocks noChangeArrowheads="1"/>
            </p:cNvSpPr>
            <p:nvPr/>
          </p:nvSpPr>
          <p:spPr bwMode="auto">
            <a:xfrm>
              <a:off x="1970" y="1968"/>
              <a:ext cx="1054" cy="288"/>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None/>
              </a:pPr>
              <a:r>
                <a:rPr lang="en-US" sz="2000" b="1">
                  <a:latin typeface="Century Schoolbook" pitchFamily="18" charset="0"/>
                </a:rPr>
                <a:t>Voice</a:t>
              </a:r>
              <a:r>
                <a:rPr lang="en-US" sz="800" b="1">
                  <a:latin typeface="Century Schoolbook" pitchFamily="18" charset="0"/>
                </a:rPr>
                <a:t> </a:t>
              </a:r>
              <a:endParaRPr lang="en-US">
                <a:latin typeface="Century Schoolbook" pitchFamily="18" charset="0"/>
              </a:endParaRPr>
            </a:p>
          </p:txBody>
        </p:sp>
        <p:sp>
          <p:nvSpPr>
            <p:cNvPr id="13" name="Text Box 12"/>
            <p:cNvSpPr txBox="1">
              <a:spLocks noChangeArrowheads="1"/>
            </p:cNvSpPr>
            <p:nvPr/>
          </p:nvSpPr>
          <p:spPr bwMode="auto">
            <a:xfrm>
              <a:off x="2690" y="1968"/>
              <a:ext cx="1054" cy="288"/>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None/>
              </a:pPr>
              <a:r>
                <a:rPr lang="en-US" sz="2000" b="1" dirty="0">
                  <a:latin typeface="Century Schoolbook" pitchFamily="18" charset="0"/>
                </a:rPr>
                <a:t>Screen</a:t>
              </a:r>
              <a:endParaRPr lang="en-US" sz="2000" dirty="0">
                <a:latin typeface="Century Schoolbook" pitchFamily="18" charset="0"/>
              </a:endParaRPr>
            </a:p>
          </p:txBody>
        </p:sp>
        <p:sp>
          <p:nvSpPr>
            <p:cNvPr id="14" name="Text Box 13"/>
            <p:cNvSpPr txBox="1">
              <a:spLocks noChangeArrowheads="1"/>
            </p:cNvSpPr>
            <p:nvPr/>
          </p:nvSpPr>
          <p:spPr bwMode="auto">
            <a:xfrm>
              <a:off x="4233" y="1971"/>
              <a:ext cx="528" cy="288"/>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None/>
              </a:pPr>
              <a:r>
                <a:rPr lang="en-US" sz="2000" b="1">
                  <a:latin typeface="Century Schoolbook" pitchFamily="18" charset="0"/>
                </a:rPr>
                <a:t>Size </a:t>
              </a:r>
              <a:endParaRPr lang="en-US" sz="2000">
                <a:latin typeface="Century Schoolbook" pitchFamily="18" charset="0"/>
              </a:endParaRPr>
            </a:p>
          </p:txBody>
        </p:sp>
        <p:sp>
          <p:nvSpPr>
            <p:cNvPr id="15" name="Text Box 14"/>
            <p:cNvSpPr txBox="1">
              <a:spLocks noChangeArrowheads="1"/>
            </p:cNvSpPr>
            <p:nvPr/>
          </p:nvSpPr>
          <p:spPr bwMode="auto">
            <a:xfrm>
              <a:off x="4739" y="1971"/>
              <a:ext cx="781" cy="288"/>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None/>
              </a:pPr>
              <a:r>
                <a:rPr lang="en-US" sz="2000" b="1">
                  <a:latin typeface="Century Schoolbook" pitchFamily="18" charset="0"/>
                </a:rPr>
                <a:t>Weight</a:t>
              </a:r>
              <a:r>
                <a:rPr lang="en-US" sz="800" b="1">
                  <a:latin typeface="Century Schoolbook" pitchFamily="18" charset="0"/>
                </a:rPr>
                <a:t> </a:t>
              </a:r>
              <a:endParaRPr lang="en-US">
                <a:latin typeface="Century Schoolbook" pitchFamily="18" charset="0"/>
              </a:endParaRPr>
            </a:p>
          </p:txBody>
        </p:sp>
        <p:sp>
          <p:nvSpPr>
            <p:cNvPr id="16" name="Text Box 15"/>
            <p:cNvSpPr txBox="1">
              <a:spLocks noChangeArrowheads="1"/>
            </p:cNvSpPr>
            <p:nvPr/>
          </p:nvSpPr>
          <p:spPr bwMode="auto">
            <a:xfrm>
              <a:off x="3458" y="1968"/>
              <a:ext cx="1054" cy="288"/>
            </a:xfrm>
            <a:prstGeom prst="rect">
              <a:avLst/>
            </a:prstGeom>
            <a:noFill/>
            <a:ln w="9525">
              <a:noFill/>
              <a:miter lim="800000"/>
              <a:headEnd/>
              <a:tailEnd/>
            </a:ln>
          </p:spPr>
          <p:txBody>
            <a:bodyPr/>
            <a:lstStyle/>
            <a:p>
              <a:pPr marL="342900" indent="-342900">
                <a:spcBef>
                  <a:spcPct val="20000"/>
                </a:spcBef>
                <a:buClr>
                  <a:schemeClr val="accent1"/>
                </a:buClr>
                <a:buSzPct val="65000"/>
                <a:buFont typeface="Wingdings" pitchFamily="2" charset="2"/>
                <a:buNone/>
              </a:pPr>
              <a:r>
                <a:rPr lang="en-US" sz="2000" b="1">
                  <a:latin typeface="Century Schoolbook" pitchFamily="18" charset="0"/>
                </a:rPr>
                <a:t>Battery</a:t>
              </a:r>
              <a:endParaRPr lang="en-US" sz="2000">
                <a:latin typeface="Century Schoolbook" pitchFamily="18" charset="0"/>
              </a:endParaRPr>
            </a:p>
          </p:txBody>
        </p:sp>
        <p:sp>
          <p:nvSpPr>
            <p:cNvPr id="17" name="Text Box 16"/>
            <p:cNvSpPr txBox="1">
              <a:spLocks noChangeArrowheads="1"/>
            </p:cNvSpPr>
            <p:nvPr/>
          </p:nvSpPr>
          <p:spPr bwMode="auto">
            <a:xfrm>
              <a:off x="1824" y="432"/>
              <a:ext cx="432" cy="442"/>
            </a:xfrm>
            <a:prstGeom prst="rect">
              <a:avLst/>
            </a:prstGeom>
            <a:noFill/>
            <a:ln w="9525" algn="ctr">
              <a:noFill/>
              <a:miter lim="800000"/>
              <a:headEnd/>
              <a:tailEnd/>
            </a:ln>
          </p:spPr>
          <p:txBody>
            <a:bodyPr>
              <a:spAutoFit/>
            </a:bodyPr>
            <a:lstStyle/>
            <a:p>
              <a:pPr marL="342900" indent="-342900">
                <a:spcBef>
                  <a:spcPct val="50000"/>
                </a:spcBef>
                <a:buClr>
                  <a:schemeClr val="accent1"/>
                </a:buClr>
                <a:buSzPct val="65000"/>
                <a:buFont typeface="Wingdings" pitchFamily="2" charset="2"/>
                <a:buNone/>
              </a:pPr>
              <a:r>
                <a:rPr lang="en-US" sz="4000">
                  <a:solidFill>
                    <a:srgbClr val="3333CC"/>
                  </a:solidFill>
                  <a:latin typeface="Century Schoolbook" pitchFamily="18" charset="0"/>
                </a:rPr>
                <a:t>+</a:t>
              </a:r>
            </a:p>
          </p:txBody>
        </p:sp>
        <p:sp>
          <p:nvSpPr>
            <p:cNvPr id="18" name="Text Box 17"/>
            <p:cNvSpPr txBox="1">
              <a:spLocks noChangeArrowheads="1"/>
            </p:cNvSpPr>
            <p:nvPr/>
          </p:nvSpPr>
          <p:spPr bwMode="auto">
            <a:xfrm>
              <a:off x="1872" y="1584"/>
              <a:ext cx="432" cy="365"/>
            </a:xfrm>
            <a:prstGeom prst="rect">
              <a:avLst/>
            </a:prstGeom>
            <a:noFill/>
            <a:ln w="9525" algn="ctr">
              <a:noFill/>
              <a:miter lim="800000"/>
              <a:headEnd/>
              <a:tailEnd/>
            </a:ln>
          </p:spPr>
          <p:txBody>
            <a:bodyPr>
              <a:spAutoFit/>
            </a:bodyPr>
            <a:lstStyle/>
            <a:p>
              <a:pPr marL="342900" indent="-342900">
                <a:spcBef>
                  <a:spcPct val="50000"/>
                </a:spcBef>
                <a:buClr>
                  <a:schemeClr val="accent1"/>
                </a:buClr>
                <a:buSzPct val="65000"/>
                <a:buFont typeface="Wingdings" pitchFamily="2" charset="2"/>
                <a:buNone/>
              </a:pPr>
              <a:r>
                <a:rPr lang="en-US" sz="3200">
                  <a:solidFill>
                    <a:srgbClr val="3333CC"/>
                  </a:solidFill>
                  <a:latin typeface="Century Schoolbook" pitchFamily="18" charset="0"/>
                </a:rPr>
                <a:t>_</a:t>
              </a:r>
            </a:p>
          </p:txBody>
        </p:sp>
        <p:sp>
          <p:nvSpPr>
            <p:cNvPr id="19" name="Rectangle 18"/>
            <p:cNvSpPr>
              <a:spLocks noChangeArrowheads="1"/>
            </p:cNvSpPr>
            <p:nvPr/>
          </p:nvSpPr>
          <p:spPr bwMode="auto">
            <a:xfrm>
              <a:off x="144" y="1248"/>
              <a:ext cx="192" cy="144"/>
            </a:xfrm>
            <a:prstGeom prst="rect">
              <a:avLst/>
            </a:prstGeom>
            <a:solidFill>
              <a:srgbClr val="0066FF"/>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grpSp>
      <p:sp>
        <p:nvSpPr>
          <p:cNvPr id="20" name="Rectangle 18"/>
          <p:cNvSpPr/>
          <p:nvPr/>
        </p:nvSpPr>
        <p:spPr>
          <a:xfrm>
            <a:off x="3059832" y="3212976"/>
            <a:ext cx="5544616" cy="432048"/>
          </a:xfrm>
          <a:prstGeom prst="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grpSp>
        <p:nvGrpSpPr>
          <p:cNvPr id="22" name="Group 19"/>
          <p:cNvGrpSpPr>
            <a:grpSpLocks/>
          </p:cNvGrpSpPr>
          <p:nvPr/>
        </p:nvGrpSpPr>
        <p:grpSpPr bwMode="auto">
          <a:xfrm>
            <a:off x="467544" y="3933056"/>
            <a:ext cx="8202612" cy="2016125"/>
            <a:chOff x="103" y="2208"/>
            <a:chExt cx="5369" cy="1680"/>
          </a:xfrm>
        </p:grpSpPr>
        <p:sp>
          <p:nvSpPr>
            <p:cNvPr id="23" name="Text Box 20"/>
            <p:cNvSpPr txBox="1">
              <a:spLocks noChangeArrowheads="1"/>
            </p:cNvSpPr>
            <p:nvPr/>
          </p:nvSpPr>
          <p:spPr bwMode="auto">
            <a:xfrm>
              <a:off x="103" y="2341"/>
              <a:ext cx="1824" cy="1221"/>
            </a:xfrm>
            <a:prstGeom prst="rect">
              <a:avLst/>
            </a:prstGeom>
            <a:noFill/>
            <a:ln w="9525" algn="ctr">
              <a:noFill/>
              <a:miter lim="800000"/>
              <a:headEnd/>
              <a:tailEnd/>
            </a:ln>
          </p:spPr>
          <p:txBody>
            <a:bodyPr>
              <a:spAutoFit/>
            </a:bodyPr>
            <a:lstStyle/>
            <a:p>
              <a:pPr marL="342900" indent="-342900">
                <a:spcBef>
                  <a:spcPct val="50000"/>
                </a:spcBef>
                <a:buClr>
                  <a:schemeClr val="accent1"/>
                </a:buClr>
                <a:buSzPct val="65000"/>
                <a:buFont typeface="Wingdings" pitchFamily="2" charset="2"/>
                <a:buChar char="n"/>
              </a:pPr>
              <a:r>
                <a:rPr lang="en-US" sz="2400" dirty="0">
                  <a:latin typeface="Century Schoolbook" pitchFamily="18" charset="0"/>
                </a:rPr>
                <a:t>Comparison of reviews of </a:t>
              </a:r>
            </a:p>
            <a:p>
              <a:pPr marL="342900" indent="-342900">
                <a:spcBef>
                  <a:spcPct val="50000"/>
                </a:spcBef>
                <a:buClr>
                  <a:schemeClr val="accent1"/>
                </a:buClr>
                <a:buSzPct val="65000"/>
                <a:buFont typeface="Wingdings" pitchFamily="2" charset="2"/>
                <a:buNone/>
              </a:pPr>
              <a:r>
                <a:rPr lang="en-US" sz="2400" dirty="0">
                  <a:solidFill>
                    <a:srgbClr val="FF0000"/>
                  </a:solidFill>
                  <a:latin typeface="Century Schoolbook" pitchFamily="18" charset="0"/>
                </a:rPr>
                <a:t>	Cell Phone 1 </a:t>
              </a:r>
            </a:p>
            <a:p>
              <a:pPr marL="342900" indent="-342900">
                <a:spcBef>
                  <a:spcPct val="50000"/>
                </a:spcBef>
                <a:buClr>
                  <a:schemeClr val="accent1"/>
                </a:buClr>
                <a:buSzPct val="65000"/>
                <a:buFont typeface="Wingdings" pitchFamily="2" charset="2"/>
                <a:buNone/>
              </a:pPr>
              <a:r>
                <a:rPr lang="en-US" sz="2400" dirty="0">
                  <a:solidFill>
                    <a:srgbClr val="FF0000"/>
                  </a:solidFill>
                  <a:latin typeface="Century Schoolbook" pitchFamily="18" charset="0"/>
                </a:rPr>
                <a:t>	Cell Phone 2</a:t>
              </a:r>
            </a:p>
          </p:txBody>
        </p:sp>
        <p:grpSp>
          <p:nvGrpSpPr>
            <p:cNvPr id="24" name="Group 21"/>
            <p:cNvGrpSpPr>
              <a:grpSpLocks/>
            </p:cNvGrpSpPr>
            <p:nvPr/>
          </p:nvGrpSpPr>
          <p:grpSpPr bwMode="auto">
            <a:xfrm>
              <a:off x="144" y="2976"/>
              <a:ext cx="192" cy="528"/>
              <a:chOff x="144" y="2976"/>
              <a:chExt cx="192" cy="528"/>
            </a:xfrm>
          </p:grpSpPr>
          <p:sp>
            <p:nvSpPr>
              <p:cNvPr id="38" name="Rectangle 22"/>
              <p:cNvSpPr>
                <a:spLocks noChangeArrowheads="1"/>
              </p:cNvSpPr>
              <p:nvPr/>
            </p:nvSpPr>
            <p:spPr bwMode="auto">
              <a:xfrm>
                <a:off x="144" y="2976"/>
                <a:ext cx="192" cy="144"/>
              </a:xfrm>
              <a:prstGeom prst="rect">
                <a:avLst/>
              </a:prstGeom>
              <a:solidFill>
                <a:srgbClr val="0066FF"/>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39" name="Rectangle 23"/>
              <p:cNvSpPr>
                <a:spLocks noChangeArrowheads="1"/>
              </p:cNvSpPr>
              <p:nvPr/>
            </p:nvSpPr>
            <p:spPr bwMode="auto">
              <a:xfrm>
                <a:off x="144" y="3360"/>
                <a:ext cx="192" cy="144"/>
              </a:xfrm>
              <a:prstGeom prst="rect">
                <a:avLst/>
              </a:prstGeom>
              <a:solidFill>
                <a:srgbClr val="66FF33"/>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grpSp>
        <p:sp>
          <p:nvSpPr>
            <p:cNvPr id="25" name="Rectangle 24"/>
            <p:cNvSpPr>
              <a:spLocks noChangeArrowheads="1"/>
            </p:cNvSpPr>
            <p:nvPr/>
          </p:nvSpPr>
          <p:spPr bwMode="auto">
            <a:xfrm>
              <a:off x="3888" y="2736"/>
              <a:ext cx="144" cy="912"/>
            </a:xfrm>
            <a:prstGeom prst="rect">
              <a:avLst/>
            </a:prstGeom>
            <a:solidFill>
              <a:srgbClr val="66FF33"/>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26" name="Rectangle 25"/>
            <p:cNvSpPr>
              <a:spLocks noChangeArrowheads="1"/>
            </p:cNvSpPr>
            <p:nvPr/>
          </p:nvSpPr>
          <p:spPr bwMode="auto">
            <a:xfrm>
              <a:off x="4608" y="2736"/>
              <a:ext cx="144" cy="912"/>
            </a:xfrm>
            <a:prstGeom prst="rect">
              <a:avLst/>
            </a:prstGeom>
            <a:solidFill>
              <a:srgbClr val="66FF33"/>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27" name="Rectangle 26"/>
            <p:cNvSpPr>
              <a:spLocks noChangeArrowheads="1"/>
            </p:cNvSpPr>
            <p:nvPr/>
          </p:nvSpPr>
          <p:spPr bwMode="auto">
            <a:xfrm>
              <a:off x="5328" y="2688"/>
              <a:ext cx="144" cy="912"/>
            </a:xfrm>
            <a:prstGeom prst="rect">
              <a:avLst/>
            </a:prstGeom>
            <a:solidFill>
              <a:srgbClr val="66FF33"/>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28" name="Rectangle 27"/>
            <p:cNvSpPr>
              <a:spLocks noChangeArrowheads="1"/>
            </p:cNvSpPr>
            <p:nvPr/>
          </p:nvSpPr>
          <p:spPr bwMode="auto">
            <a:xfrm>
              <a:off x="5088" y="2592"/>
              <a:ext cx="144" cy="912"/>
            </a:xfrm>
            <a:prstGeom prst="rect">
              <a:avLst/>
            </a:prstGeom>
            <a:solidFill>
              <a:srgbClr val="0066FF"/>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29" name="Rectangle 28"/>
            <p:cNvSpPr>
              <a:spLocks noChangeArrowheads="1"/>
            </p:cNvSpPr>
            <p:nvPr/>
          </p:nvSpPr>
          <p:spPr bwMode="auto">
            <a:xfrm>
              <a:off x="4368" y="2448"/>
              <a:ext cx="144" cy="912"/>
            </a:xfrm>
            <a:prstGeom prst="rect">
              <a:avLst/>
            </a:prstGeom>
            <a:solidFill>
              <a:srgbClr val="0066FF"/>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30" name="Rectangle 29"/>
            <p:cNvSpPr>
              <a:spLocks noChangeArrowheads="1"/>
            </p:cNvSpPr>
            <p:nvPr/>
          </p:nvSpPr>
          <p:spPr bwMode="auto">
            <a:xfrm>
              <a:off x="3648" y="2688"/>
              <a:ext cx="144" cy="912"/>
            </a:xfrm>
            <a:prstGeom prst="rect">
              <a:avLst/>
            </a:prstGeom>
            <a:solidFill>
              <a:srgbClr val="0066FF"/>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31" name="Rectangle 30"/>
            <p:cNvSpPr>
              <a:spLocks noChangeArrowheads="1"/>
            </p:cNvSpPr>
            <p:nvPr/>
          </p:nvSpPr>
          <p:spPr bwMode="auto">
            <a:xfrm>
              <a:off x="2928" y="2448"/>
              <a:ext cx="144" cy="912"/>
            </a:xfrm>
            <a:prstGeom prst="rect">
              <a:avLst/>
            </a:prstGeom>
            <a:solidFill>
              <a:srgbClr val="0066FF"/>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32" name="Rectangle 31"/>
            <p:cNvSpPr>
              <a:spLocks noChangeArrowheads="1"/>
            </p:cNvSpPr>
            <p:nvPr/>
          </p:nvSpPr>
          <p:spPr bwMode="auto">
            <a:xfrm>
              <a:off x="2208" y="2304"/>
              <a:ext cx="144" cy="912"/>
            </a:xfrm>
            <a:prstGeom prst="rect">
              <a:avLst/>
            </a:prstGeom>
            <a:solidFill>
              <a:srgbClr val="0066FF"/>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33" name="Line 32"/>
            <p:cNvSpPr>
              <a:spLocks noChangeShapeType="1"/>
            </p:cNvSpPr>
            <p:nvPr/>
          </p:nvSpPr>
          <p:spPr bwMode="auto">
            <a:xfrm>
              <a:off x="1776" y="3120"/>
              <a:ext cx="3696" cy="0"/>
            </a:xfrm>
            <a:prstGeom prst="line">
              <a:avLst/>
            </a:prstGeom>
            <a:noFill/>
            <a:ln w="28575">
              <a:solidFill>
                <a:schemeClr val="tx1"/>
              </a:solidFill>
              <a:round/>
              <a:headEnd/>
              <a:tailEnd/>
            </a:ln>
          </p:spPr>
          <p:txBody>
            <a:bodyPr/>
            <a:lstStyle/>
            <a:p>
              <a:endParaRPr lang="en-US"/>
            </a:p>
          </p:txBody>
        </p:sp>
        <p:sp>
          <p:nvSpPr>
            <p:cNvPr id="34" name="Rectangle 33"/>
            <p:cNvSpPr>
              <a:spLocks noChangeArrowheads="1"/>
            </p:cNvSpPr>
            <p:nvPr/>
          </p:nvSpPr>
          <p:spPr bwMode="auto">
            <a:xfrm>
              <a:off x="3168" y="2976"/>
              <a:ext cx="144" cy="912"/>
            </a:xfrm>
            <a:prstGeom prst="rect">
              <a:avLst/>
            </a:prstGeom>
            <a:solidFill>
              <a:srgbClr val="66FF33"/>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35" name="Rectangle 34"/>
            <p:cNvSpPr>
              <a:spLocks noChangeArrowheads="1"/>
            </p:cNvSpPr>
            <p:nvPr/>
          </p:nvSpPr>
          <p:spPr bwMode="auto">
            <a:xfrm>
              <a:off x="2448" y="2880"/>
              <a:ext cx="144" cy="912"/>
            </a:xfrm>
            <a:prstGeom prst="rect">
              <a:avLst/>
            </a:prstGeom>
            <a:solidFill>
              <a:srgbClr val="66FF33"/>
            </a:solidFill>
            <a:ln w="9525">
              <a:solidFill>
                <a:srgbClr val="000000"/>
              </a:solidFill>
              <a:miter lim="800000"/>
              <a:headEnd/>
              <a:tailEnd/>
            </a:ln>
          </p:spPr>
          <p:txBody>
            <a:bodyPr/>
            <a:lstStyle/>
            <a:p>
              <a:pPr>
                <a:spcBef>
                  <a:spcPct val="20000"/>
                </a:spcBef>
                <a:buClr>
                  <a:schemeClr val="accent1"/>
                </a:buClr>
                <a:buSzPct val="65000"/>
                <a:buFont typeface="Wingdings" pitchFamily="2" charset="2"/>
                <a:buChar char="n"/>
              </a:pPr>
              <a:endParaRPr lang="en-US">
                <a:latin typeface="Century Schoolbook" pitchFamily="18" charset="0"/>
              </a:endParaRPr>
            </a:p>
          </p:txBody>
        </p:sp>
        <p:sp>
          <p:nvSpPr>
            <p:cNvPr id="36" name="Text Box 35"/>
            <p:cNvSpPr txBox="1">
              <a:spLocks noChangeArrowheads="1"/>
            </p:cNvSpPr>
            <p:nvPr/>
          </p:nvSpPr>
          <p:spPr bwMode="auto">
            <a:xfrm>
              <a:off x="1872" y="3504"/>
              <a:ext cx="432" cy="365"/>
            </a:xfrm>
            <a:prstGeom prst="rect">
              <a:avLst/>
            </a:prstGeom>
            <a:noFill/>
            <a:ln w="9525" algn="ctr">
              <a:noFill/>
              <a:miter lim="800000"/>
              <a:headEnd/>
              <a:tailEnd/>
            </a:ln>
          </p:spPr>
          <p:txBody>
            <a:bodyPr>
              <a:spAutoFit/>
            </a:bodyPr>
            <a:lstStyle/>
            <a:p>
              <a:pPr marL="342900" indent="-342900">
                <a:spcBef>
                  <a:spcPct val="50000"/>
                </a:spcBef>
                <a:buClr>
                  <a:schemeClr val="accent1"/>
                </a:buClr>
                <a:buSzPct val="65000"/>
                <a:buFont typeface="Wingdings" pitchFamily="2" charset="2"/>
                <a:buNone/>
              </a:pPr>
              <a:r>
                <a:rPr lang="en-US" sz="3200">
                  <a:solidFill>
                    <a:srgbClr val="3333CC"/>
                  </a:solidFill>
                  <a:latin typeface="Century Schoolbook" pitchFamily="18" charset="0"/>
                </a:rPr>
                <a:t>_</a:t>
              </a:r>
            </a:p>
          </p:txBody>
        </p:sp>
        <p:sp>
          <p:nvSpPr>
            <p:cNvPr id="37" name="Text Box 36"/>
            <p:cNvSpPr txBox="1">
              <a:spLocks noChangeArrowheads="1"/>
            </p:cNvSpPr>
            <p:nvPr/>
          </p:nvSpPr>
          <p:spPr bwMode="auto">
            <a:xfrm>
              <a:off x="1824" y="2208"/>
              <a:ext cx="432" cy="442"/>
            </a:xfrm>
            <a:prstGeom prst="rect">
              <a:avLst/>
            </a:prstGeom>
            <a:noFill/>
            <a:ln w="9525" algn="ctr">
              <a:noFill/>
              <a:miter lim="800000"/>
              <a:headEnd/>
              <a:tailEnd/>
            </a:ln>
          </p:spPr>
          <p:txBody>
            <a:bodyPr>
              <a:spAutoFit/>
            </a:bodyPr>
            <a:lstStyle/>
            <a:p>
              <a:pPr marL="342900" indent="-342900">
                <a:spcBef>
                  <a:spcPct val="50000"/>
                </a:spcBef>
                <a:buClr>
                  <a:schemeClr val="accent1"/>
                </a:buClr>
                <a:buSzPct val="65000"/>
                <a:buFont typeface="Wingdings" pitchFamily="2" charset="2"/>
                <a:buNone/>
              </a:pPr>
              <a:r>
                <a:rPr lang="en-US" sz="4000">
                  <a:solidFill>
                    <a:srgbClr val="3333CC"/>
                  </a:solidFill>
                  <a:latin typeface="Century Schoolbook" pitchFamily="18"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7467600" cy="580926"/>
          </a:xfrm>
        </p:spPr>
        <p:txBody>
          <a:bodyPr/>
          <a:lstStyle/>
          <a:p>
            <a:r>
              <a:rPr lang="en-US" dirty="0" smtClean="0"/>
              <a:t>Industry Application</a:t>
            </a:r>
            <a:endParaRPr lang="en-US"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395536" y="1052736"/>
            <a:ext cx="8360380" cy="4824536"/>
          </a:xfrm>
          <a:prstGeom prst="rect">
            <a:avLst/>
          </a:prstGeom>
          <a:noFill/>
          <a:ln w="9525">
            <a:noFill/>
            <a:miter lim="800000"/>
            <a:headEnd/>
            <a:tailEnd/>
          </a:ln>
        </p:spPr>
      </p:pic>
      <p:sp>
        <p:nvSpPr>
          <p:cNvPr id="5" name="Rectangle 18"/>
          <p:cNvSpPr/>
          <p:nvPr/>
        </p:nvSpPr>
        <p:spPr>
          <a:xfrm>
            <a:off x="1043608" y="3933056"/>
            <a:ext cx="792088" cy="1152128"/>
          </a:xfrm>
          <a:prstGeom prst="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cxnSp>
        <p:nvCxnSpPr>
          <p:cNvPr id="6" name="Straight Arrow Connector 24"/>
          <p:cNvCxnSpPr/>
          <p:nvPr/>
        </p:nvCxnSpPr>
        <p:spPr>
          <a:xfrm flipV="1">
            <a:off x="1979712" y="2924944"/>
            <a:ext cx="2664296" cy="965448"/>
          </a:xfrm>
          <a:prstGeom prst="straightConnector1">
            <a:avLst/>
          </a:prstGeom>
          <a:ln w="57150">
            <a:solidFill>
              <a:srgbClr val="C00000"/>
            </a:solidFill>
            <a:tailEnd type="arrow"/>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grpSp>
        <p:nvGrpSpPr>
          <p:cNvPr id="8" name="Group 23"/>
          <p:cNvGrpSpPr/>
          <p:nvPr/>
        </p:nvGrpSpPr>
        <p:grpSpPr>
          <a:xfrm>
            <a:off x="4788024" y="2636912"/>
            <a:ext cx="3250776" cy="533400"/>
            <a:chOff x="3505200" y="2286000"/>
            <a:chExt cx="3250776" cy="533400"/>
          </a:xfrm>
        </p:grpSpPr>
        <p:sp>
          <p:nvSpPr>
            <p:cNvPr id="9" name="Rectangle 22"/>
            <p:cNvSpPr/>
            <p:nvPr/>
          </p:nvSpPr>
          <p:spPr>
            <a:xfrm>
              <a:off x="3793232" y="2286000"/>
              <a:ext cx="2962744" cy="461665"/>
            </a:xfrm>
            <a:prstGeom prst="rect">
              <a:avLst/>
            </a:prstGeom>
            <a:noFill/>
          </p:spPr>
          <p:txBody>
            <a:bodyPr wrap="square">
              <a:spAutoFit/>
            </a:bodyPr>
            <a:lstStyle/>
            <a:p>
              <a:r>
                <a:rPr lang="en-US" altLang="zh-CN" sz="2400" b="1" dirty="0" smtClean="0">
                  <a:solidFill>
                    <a:schemeClr val="accent2">
                      <a:lumMod val="75000"/>
                    </a:schemeClr>
                  </a:solidFill>
                  <a:ea typeface="宋体" pitchFamily="2" charset="-122"/>
                </a:rPr>
                <a:t>product aspects</a:t>
              </a:r>
            </a:p>
          </p:txBody>
        </p:sp>
        <p:sp>
          <p:nvSpPr>
            <p:cNvPr id="10" name="Rounded Rectangle 13"/>
            <p:cNvSpPr/>
            <p:nvPr/>
          </p:nvSpPr>
          <p:spPr>
            <a:xfrm>
              <a:off x="3505200" y="2286000"/>
              <a:ext cx="3124200" cy="533400"/>
            </a:xfrm>
            <a:prstGeom prst="round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32656"/>
            <a:ext cx="7467600" cy="576064"/>
          </a:xfrm>
        </p:spPr>
        <p:txBody>
          <a:bodyPr/>
          <a:lstStyle/>
          <a:p>
            <a:r>
              <a:rPr lang="en-US" dirty="0" smtClean="0"/>
              <a:t>Road Map</a:t>
            </a:r>
            <a:endParaRPr lang="en-US" dirty="0"/>
          </a:p>
        </p:txBody>
      </p:sp>
      <p:sp>
        <p:nvSpPr>
          <p:cNvPr id="3" name="内容占位符 2"/>
          <p:cNvSpPr>
            <a:spLocks noGrp="1"/>
          </p:cNvSpPr>
          <p:nvPr>
            <p:ph sz="quarter" idx="1"/>
          </p:nvPr>
        </p:nvSpPr>
        <p:spPr>
          <a:xfrm>
            <a:off x="467544" y="1124744"/>
            <a:ext cx="8424936" cy="4032448"/>
          </a:xfrm>
        </p:spPr>
        <p:txBody>
          <a:bodyPr>
            <a:normAutofit/>
          </a:bodyPr>
          <a:lstStyle/>
          <a:p>
            <a:r>
              <a:rPr lang="en-US" sz="2800" dirty="0" smtClean="0"/>
              <a:t>Introduction</a:t>
            </a:r>
          </a:p>
          <a:p>
            <a:r>
              <a:rPr lang="en-US" sz="2800" b="1" dirty="0" smtClean="0">
                <a:solidFill>
                  <a:srgbClr val="FF0000"/>
                </a:solidFill>
              </a:rPr>
              <a:t>Aspect Extraction</a:t>
            </a:r>
          </a:p>
          <a:p>
            <a:r>
              <a:rPr lang="en-US" sz="2800" dirty="0" smtClean="0"/>
              <a:t>Identify Noun Aspect Implying Opinion</a:t>
            </a:r>
          </a:p>
          <a:p>
            <a:r>
              <a:rPr lang="en-US" sz="2800" dirty="0" smtClean="0"/>
              <a:t>Extract Resource Term</a:t>
            </a:r>
          </a:p>
          <a:p>
            <a:r>
              <a:rPr lang="en-US" sz="2800" dirty="0" smtClean="0"/>
              <a:t>Entity Extraction</a:t>
            </a:r>
          </a:p>
          <a:p>
            <a:r>
              <a:rPr lang="en-US" sz="2800" dirty="0" smtClean="0"/>
              <a:t>Identify Topic Documents from a Collection</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7467600" cy="580926"/>
          </a:xfrm>
        </p:spPr>
        <p:txBody>
          <a:bodyPr/>
          <a:lstStyle/>
          <a:p>
            <a:r>
              <a:rPr lang="en-US" dirty="0" smtClean="0"/>
              <a:t>Existing Methods</a:t>
            </a:r>
            <a:endParaRPr lang="en-US" dirty="0"/>
          </a:p>
        </p:txBody>
      </p:sp>
      <p:sp>
        <p:nvSpPr>
          <p:cNvPr id="3" name="内容占位符 2"/>
          <p:cNvSpPr>
            <a:spLocks noGrp="1"/>
          </p:cNvSpPr>
          <p:nvPr>
            <p:ph sz="quarter" idx="1"/>
          </p:nvPr>
        </p:nvSpPr>
        <p:spPr>
          <a:xfrm>
            <a:off x="395536" y="980728"/>
            <a:ext cx="8568952" cy="4873752"/>
          </a:xfrm>
        </p:spPr>
        <p:txBody>
          <a:bodyPr>
            <a:normAutofit/>
          </a:bodyPr>
          <a:lstStyle/>
          <a:p>
            <a:pPr marL="72000">
              <a:spcBef>
                <a:spcPts val="0"/>
              </a:spcBef>
              <a:buNone/>
            </a:pPr>
            <a:r>
              <a:rPr lang="en-US" sz="2800" dirty="0" smtClean="0"/>
              <a:t>We roughly group existing aspect extraction </a:t>
            </a:r>
          </a:p>
          <a:p>
            <a:pPr marL="72000">
              <a:spcBef>
                <a:spcPts val="0"/>
              </a:spcBef>
              <a:buNone/>
            </a:pPr>
            <a:r>
              <a:rPr lang="en-US" sz="2800" dirty="0" smtClean="0"/>
              <a:t>methods into three categories</a:t>
            </a:r>
          </a:p>
          <a:p>
            <a:pPr>
              <a:buNone/>
            </a:pPr>
            <a:endParaRPr lang="en-US" dirty="0" smtClean="0"/>
          </a:p>
          <a:p>
            <a:r>
              <a:rPr lang="en-US" sz="2800" b="1" dirty="0" smtClean="0">
                <a:solidFill>
                  <a:srgbClr val="0070C0"/>
                </a:solidFill>
              </a:rPr>
              <a:t>Language rule mining  </a:t>
            </a:r>
            <a:r>
              <a:rPr lang="en-US" sz="2800" dirty="0" smtClean="0"/>
              <a:t>(e.g. dependency  grammar, language patterns)</a:t>
            </a:r>
          </a:p>
          <a:p>
            <a:pPr>
              <a:buFont typeface="Courier New" pitchFamily="49" charset="0"/>
              <a:buChar char="o"/>
            </a:pPr>
            <a:endParaRPr lang="en-US" dirty="0" smtClean="0"/>
          </a:p>
          <a:p>
            <a:r>
              <a:rPr lang="en-US" sz="2800" b="1" dirty="0" smtClean="0">
                <a:solidFill>
                  <a:srgbClr val="0070C0"/>
                </a:solidFill>
              </a:rPr>
              <a:t>Sequence models  </a:t>
            </a:r>
            <a:r>
              <a:rPr lang="en-US" sz="2800" dirty="0" smtClean="0"/>
              <a:t>(e.g. HMM, CRFs)</a:t>
            </a:r>
          </a:p>
          <a:p>
            <a:pPr>
              <a:buFont typeface="Courier New" pitchFamily="49" charset="0"/>
              <a:buChar char="o"/>
            </a:pPr>
            <a:endParaRPr lang="en-US" dirty="0" smtClean="0"/>
          </a:p>
          <a:p>
            <a:r>
              <a:rPr lang="en-US" sz="2800" b="1" dirty="0" smtClean="0">
                <a:solidFill>
                  <a:srgbClr val="0070C0"/>
                </a:solidFill>
              </a:rPr>
              <a:t>Topic modeling and clustering </a:t>
            </a:r>
            <a:r>
              <a:rPr lang="en-US" sz="2800" dirty="0" smtClean="0"/>
              <a:t>(e.g. PLSA, LDA)</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7467600" cy="648072"/>
          </a:xfrm>
        </p:spPr>
        <p:txBody>
          <a:bodyPr/>
          <a:lstStyle/>
          <a:p>
            <a:r>
              <a:rPr lang="en-US" dirty="0" smtClean="0"/>
              <a:t>Language Rule Mining </a:t>
            </a:r>
            <a:endParaRPr lang="en-US" dirty="0"/>
          </a:p>
        </p:txBody>
      </p:sp>
      <p:sp>
        <p:nvSpPr>
          <p:cNvPr id="3" name="内容占位符 2"/>
          <p:cNvSpPr>
            <a:spLocks noGrp="1"/>
          </p:cNvSpPr>
          <p:nvPr>
            <p:ph sz="quarter" idx="1"/>
          </p:nvPr>
        </p:nvSpPr>
        <p:spPr>
          <a:xfrm>
            <a:off x="467544" y="1052736"/>
            <a:ext cx="8496944" cy="4680520"/>
          </a:xfrm>
        </p:spPr>
        <p:txBody>
          <a:bodyPr>
            <a:normAutofit lnSpcReduction="10000"/>
          </a:bodyPr>
          <a:lstStyle/>
          <a:p>
            <a:pPr>
              <a:buNone/>
            </a:pPr>
            <a:r>
              <a:rPr lang="en-US" sz="3000" dirty="0" smtClean="0"/>
              <a:t>Utilize relations between </a:t>
            </a:r>
            <a:r>
              <a:rPr lang="en-US" sz="3000" b="1" dirty="0" smtClean="0">
                <a:solidFill>
                  <a:srgbClr val="0070C0"/>
                </a:solidFill>
              </a:rPr>
              <a:t>opinion words </a:t>
            </a:r>
            <a:r>
              <a:rPr lang="en-US" sz="3000" dirty="0" smtClean="0"/>
              <a:t>(e.g. </a:t>
            </a:r>
          </a:p>
          <a:p>
            <a:pPr>
              <a:buNone/>
            </a:pPr>
            <a:r>
              <a:rPr lang="en-US" sz="3000" dirty="0" smtClean="0"/>
              <a:t>“</a:t>
            </a:r>
            <a:r>
              <a:rPr lang="en-US" sz="3000" dirty="0" smtClean="0">
                <a:solidFill>
                  <a:srgbClr val="7030A0"/>
                </a:solidFill>
              </a:rPr>
              <a:t>excellent</a:t>
            </a:r>
            <a:r>
              <a:rPr lang="en-US" sz="3000" dirty="0" smtClean="0"/>
              <a:t>” “</a:t>
            </a:r>
            <a:r>
              <a:rPr lang="en-US" sz="3000" dirty="0" smtClean="0">
                <a:solidFill>
                  <a:srgbClr val="7030A0"/>
                </a:solidFill>
              </a:rPr>
              <a:t>awful</a:t>
            </a:r>
            <a:r>
              <a:rPr lang="en-US" sz="3000" dirty="0" smtClean="0"/>
              <a:t>”) and </a:t>
            </a:r>
            <a:r>
              <a:rPr lang="en-US" sz="3000" b="1" dirty="0" smtClean="0">
                <a:solidFill>
                  <a:srgbClr val="FF0000"/>
                </a:solidFill>
              </a:rPr>
              <a:t>aspects</a:t>
            </a:r>
          </a:p>
          <a:p>
            <a:pPr>
              <a:buNone/>
            </a:pPr>
            <a:r>
              <a:rPr lang="en-US" sz="3000" i="1" dirty="0" smtClean="0"/>
              <a:t> </a:t>
            </a:r>
            <a:r>
              <a:rPr lang="en-US" sz="3000" dirty="0" smtClean="0"/>
              <a:t>e.g. </a:t>
            </a:r>
            <a:r>
              <a:rPr lang="en-US" sz="3000" i="1" dirty="0" smtClean="0">
                <a:solidFill>
                  <a:srgbClr val="0D025E"/>
                </a:solidFill>
              </a:rPr>
              <a:t> </a:t>
            </a:r>
            <a:r>
              <a:rPr lang="en-US" sz="3000" dirty="0" smtClean="0"/>
              <a:t>“</a:t>
            </a:r>
            <a:r>
              <a:rPr lang="en-US" sz="3000" i="1" dirty="0" smtClean="0"/>
              <a:t>This camera takes </a:t>
            </a:r>
            <a:r>
              <a:rPr lang="en-US" sz="3000" i="1" dirty="0" smtClean="0">
                <a:solidFill>
                  <a:srgbClr val="0070C0"/>
                </a:solidFill>
              </a:rPr>
              <a:t>great</a:t>
            </a:r>
            <a:r>
              <a:rPr lang="en-US" sz="3000" i="1" dirty="0" smtClean="0"/>
              <a:t> </a:t>
            </a:r>
            <a:r>
              <a:rPr lang="en-US" sz="3000" i="1" dirty="0" smtClean="0">
                <a:solidFill>
                  <a:srgbClr val="FF0000"/>
                </a:solidFill>
              </a:rPr>
              <a:t>picture</a:t>
            </a:r>
            <a:r>
              <a:rPr lang="en-US" sz="3000" dirty="0" smtClean="0"/>
              <a:t>.”  </a:t>
            </a:r>
          </a:p>
          <a:p>
            <a:pPr>
              <a:buNone/>
            </a:pPr>
            <a:r>
              <a:rPr lang="en-US" sz="3000" dirty="0" smtClean="0"/>
              <a:t>         </a:t>
            </a:r>
          </a:p>
          <a:p>
            <a:r>
              <a:rPr lang="en-US" sz="3000" dirty="0" smtClean="0"/>
              <a:t>Opinion words are publicly available</a:t>
            </a:r>
          </a:p>
          <a:p>
            <a:r>
              <a:rPr lang="en-US" sz="3000" dirty="0" smtClean="0"/>
              <a:t>The relations can be found by</a:t>
            </a:r>
            <a:r>
              <a:rPr lang="en-US" sz="3000" dirty="0" smtClean="0">
                <a:solidFill>
                  <a:srgbClr val="00B050"/>
                </a:solidFill>
              </a:rPr>
              <a:t> </a:t>
            </a:r>
            <a:r>
              <a:rPr lang="en-US" sz="3000" b="1" dirty="0" smtClean="0">
                <a:solidFill>
                  <a:srgbClr val="00B050"/>
                </a:solidFill>
              </a:rPr>
              <a:t>sequence rule mining</a:t>
            </a:r>
            <a:r>
              <a:rPr lang="en-US" sz="3000" dirty="0" smtClean="0">
                <a:solidFill>
                  <a:srgbClr val="00B050"/>
                </a:solidFill>
              </a:rPr>
              <a:t> </a:t>
            </a:r>
            <a:r>
              <a:rPr lang="en-US" sz="3000" dirty="0" smtClean="0"/>
              <a:t>(</a:t>
            </a:r>
            <a:r>
              <a:rPr lang="en-US" sz="3000" dirty="0" err="1" smtClean="0"/>
              <a:t>Hu</a:t>
            </a:r>
            <a:r>
              <a:rPr lang="en-US" sz="3000" dirty="0" smtClean="0"/>
              <a:t> and Liu, 2004) or </a:t>
            </a:r>
            <a:r>
              <a:rPr lang="en-US" sz="3000" b="1" dirty="0" smtClean="0">
                <a:solidFill>
                  <a:srgbClr val="00B050"/>
                </a:solidFill>
              </a:rPr>
              <a:t>dependency grammar</a:t>
            </a:r>
            <a:r>
              <a:rPr lang="en-US" sz="3000" dirty="0" smtClean="0"/>
              <a:t> (</a:t>
            </a:r>
            <a:r>
              <a:rPr lang="en-US" sz="3000" dirty="0" err="1" smtClean="0"/>
              <a:t>Zhuang</a:t>
            </a:r>
            <a:r>
              <a:rPr lang="en-US" sz="3000" dirty="0" smtClean="0"/>
              <a:t>, 2006; </a:t>
            </a:r>
            <a:r>
              <a:rPr lang="en-US" sz="3000" dirty="0" err="1" smtClean="0"/>
              <a:t>Qiu</a:t>
            </a:r>
            <a:r>
              <a:rPr lang="en-US" sz="3000" dirty="0" smtClean="0"/>
              <a:t> et al.,2011) </a:t>
            </a:r>
          </a:p>
          <a:p>
            <a:pPr>
              <a:buNone/>
            </a:pPr>
            <a:r>
              <a:rPr lang="en-US" dirty="0" smtClean="0">
                <a:latin typeface="Century Schoolbook" pitchFamily="18" charset="0"/>
              </a:rPr>
              <a:t>   </a:t>
            </a:r>
          </a:p>
          <a:p>
            <a:pPr>
              <a:buNone/>
            </a:pPr>
            <a:endParaRPr lang="en-US" dirty="0" smtClean="0">
              <a:latin typeface="Century Schoolbook"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ependency grammar1.JPG"/>
          <p:cNvPicPr>
            <a:picLocks noChangeAspect="1"/>
          </p:cNvPicPr>
          <p:nvPr/>
        </p:nvPicPr>
        <p:blipFill>
          <a:blip r:embed="rId3" cstate="print"/>
          <a:stretch>
            <a:fillRect/>
          </a:stretch>
        </p:blipFill>
        <p:spPr>
          <a:xfrm>
            <a:off x="539552" y="1628800"/>
            <a:ext cx="7629525" cy="4162425"/>
          </a:xfrm>
          <a:prstGeom prst="rect">
            <a:avLst/>
          </a:prstGeom>
        </p:spPr>
      </p:pic>
      <p:sp>
        <p:nvSpPr>
          <p:cNvPr id="16" name="圆角矩形标注 15"/>
          <p:cNvSpPr/>
          <p:nvPr/>
        </p:nvSpPr>
        <p:spPr>
          <a:xfrm>
            <a:off x="4716016" y="1628800"/>
            <a:ext cx="3600400" cy="792088"/>
          </a:xfrm>
          <a:prstGeom prst="wedgeRoundRectCallout">
            <a:avLst>
              <a:gd name="adj1" fmla="val -34378"/>
              <a:gd name="adj2" fmla="val 77892"/>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smtClean="0"/>
              <a:t>Word dependency relations (parsed by </a:t>
            </a:r>
            <a:r>
              <a:rPr lang="en-US" sz="2000" dirty="0" err="1" smtClean="0">
                <a:solidFill>
                  <a:srgbClr val="FFFF00"/>
                </a:solidFill>
              </a:rPr>
              <a:t>MiniPar</a:t>
            </a:r>
            <a:r>
              <a:rPr lang="en-US" sz="2000" dirty="0" smtClean="0"/>
              <a:t>)</a:t>
            </a:r>
            <a:endParaRPr lang="en-US" sz="2000" dirty="0"/>
          </a:p>
        </p:txBody>
      </p:sp>
      <p:sp>
        <p:nvSpPr>
          <p:cNvPr id="2" name="标题 1"/>
          <p:cNvSpPr>
            <a:spLocks noGrp="1"/>
          </p:cNvSpPr>
          <p:nvPr>
            <p:ph type="title"/>
          </p:nvPr>
        </p:nvSpPr>
        <p:spPr>
          <a:xfrm>
            <a:off x="467544" y="188640"/>
            <a:ext cx="7467600" cy="652934"/>
          </a:xfrm>
        </p:spPr>
        <p:txBody>
          <a:bodyPr/>
          <a:lstStyle/>
          <a:p>
            <a:r>
              <a:rPr lang="en-US" dirty="0" smtClean="0"/>
              <a:t>Dependency Grammar</a:t>
            </a:r>
            <a:endParaRPr lang="en-US" dirty="0"/>
          </a:p>
        </p:txBody>
      </p:sp>
      <p:sp>
        <p:nvSpPr>
          <p:cNvPr id="3" name="内容占位符 2"/>
          <p:cNvSpPr>
            <a:spLocks noGrp="1"/>
          </p:cNvSpPr>
          <p:nvPr>
            <p:ph sz="quarter" idx="1"/>
          </p:nvPr>
        </p:nvSpPr>
        <p:spPr>
          <a:xfrm>
            <a:off x="467544" y="1052736"/>
            <a:ext cx="7467600" cy="4873752"/>
          </a:xfrm>
        </p:spPr>
        <p:txBody>
          <a:bodyPr>
            <a:normAutofit/>
          </a:bodyPr>
          <a:lstStyle/>
          <a:p>
            <a:pPr>
              <a:buNone/>
            </a:pPr>
            <a:r>
              <a:rPr lang="en-US" sz="2800" dirty="0" smtClean="0">
                <a:latin typeface="Century Schoolbook" pitchFamily="18" charset="0"/>
              </a:rPr>
              <a:t>e.g. “</a:t>
            </a:r>
            <a:r>
              <a:rPr lang="en-US" sz="2800" i="1" dirty="0" smtClean="0">
                <a:latin typeface="Century Schoolbook" pitchFamily="18" charset="0"/>
              </a:rPr>
              <a:t>This camera takes </a:t>
            </a:r>
            <a:r>
              <a:rPr lang="en-US" sz="2800" i="1" dirty="0" smtClean="0">
                <a:solidFill>
                  <a:srgbClr val="0070C0"/>
                </a:solidFill>
                <a:latin typeface="Century Schoolbook" pitchFamily="18" charset="0"/>
              </a:rPr>
              <a:t>great</a:t>
            </a:r>
            <a:r>
              <a:rPr lang="en-US" sz="2800" i="1" dirty="0" smtClean="0">
                <a:latin typeface="Century Schoolbook" pitchFamily="18" charset="0"/>
              </a:rPr>
              <a:t> </a:t>
            </a:r>
            <a:r>
              <a:rPr lang="en-US" sz="2800" i="1" dirty="0" smtClean="0">
                <a:solidFill>
                  <a:srgbClr val="FF0000"/>
                </a:solidFill>
                <a:latin typeface="Century Schoolbook" pitchFamily="18" charset="0"/>
              </a:rPr>
              <a:t>picture</a:t>
            </a:r>
            <a:r>
              <a:rPr lang="en-US" sz="2800" dirty="0" smtClean="0">
                <a:latin typeface="Century Schoolbook" pitchFamily="18" charset="0"/>
              </a:rPr>
              <a:t>.”</a:t>
            </a:r>
            <a:endParaRPr lang="en-US" sz="2800" dirty="0"/>
          </a:p>
        </p:txBody>
      </p:sp>
      <p:grpSp>
        <p:nvGrpSpPr>
          <p:cNvPr id="18" name="组合 17"/>
          <p:cNvGrpSpPr/>
          <p:nvPr/>
        </p:nvGrpSpPr>
        <p:grpSpPr>
          <a:xfrm>
            <a:off x="1043608" y="3717032"/>
            <a:ext cx="6696744" cy="2160240"/>
            <a:chOff x="1043608" y="3717032"/>
            <a:chExt cx="6696744" cy="2160240"/>
          </a:xfrm>
        </p:grpSpPr>
        <p:cxnSp>
          <p:nvCxnSpPr>
            <p:cNvPr id="5" name="Straight Arrow Connector 26"/>
            <p:cNvCxnSpPr/>
            <p:nvPr/>
          </p:nvCxnSpPr>
          <p:spPr>
            <a:xfrm>
              <a:off x="1043608" y="4869160"/>
              <a:ext cx="792088" cy="0"/>
            </a:xfrm>
            <a:prstGeom prst="straightConnector1">
              <a:avLst/>
            </a:prstGeom>
            <a:ln w="57150">
              <a:solidFill>
                <a:srgbClr val="00B050"/>
              </a:solidFill>
              <a:tailEnd type="non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7" name="Straight Arrow Connector 26"/>
            <p:cNvCxnSpPr/>
            <p:nvPr/>
          </p:nvCxnSpPr>
          <p:spPr>
            <a:xfrm>
              <a:off x="2843808" y="4869160"/>
              <a:ext cx="792088" cy="0"/>
            </a:xfrm>
            <a:prstGeom prst="straightConnector1">
              <a:avLst/>
            </a:prstGeom>
            <a:ln w="57150">
              <a:solidFill>
                <a:srgbClr val="C00000"/>
              </a:solidFill>
              <a:tailEnd type="non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0" name="Straight Arrow Connector 26"/>
            <p:cNvCxnSpPr/>
            <p:nvPr/>
          </p:nvCxnSpPr>
          <p:spPr>
            <a:xfrm>
              <a:off x="4355976" y="4869160"/>
              <a:ext cx="1152128" cy="0"/>
            </a:xfrm>
            <a:prstGeom prst="straightConnector1">
              <a:avLst/>
            </a:prstGeom>
            <a:ln w="57150">
              <a:solidFill>
                <a:srgbClr val="00B050"/>
              </a:solidFill>
              <a:tailEnd type="non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2" name="圆角矩形标注 11"/>
            <p:cNvSpPr/>
            <p:nvPr/>
          </p:nvSpPr>
          <p:spPr>
            <a:xfrm>
              <a:off x="2411760" y="3717032"/>
              <a:ext cx="2592288" cy="648072"/>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smtClean="0"/>
                <a:t>Dependency relation </a:t>
              </a:r>
              <a:endParaRPr lang="en-US" sz="2200" b="1" dirty="0"/>
            </a:p>
          </p:txBody>
        </p:sp>
        <p:sp>
          <p:nvSpPr>
            <p:cNvPr id="14" name="圆角矩形标注 13"/>
            <p:cNvSpPr/>
            <p:nvPr/>
          </p:nvSpPr>
          <p:spPr>
            <a:xfrm>
              <a:off x="5364088" y="3717032"/>
              <a:ext cx="2376264" cy="648072"/>
            </a:xfrm>
            <a:prstGeom prst="wedgeRoundRectCallout">
              <a:avLst>
                <a:gd name="adj1" fmla="val -42318"/>
                <a:gd name="adj2" fmla="val 91895"/>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smtClean="0"/>
                <a:t>Aspect </a:t>
              </a:r>
              <a:endParaRPr lang="en-US" sz="2200" b="1" dirty="0"/>
            </a:p>
          </p:txBody>
        </p:sp>
        <p:sp>
          <p:nvSpPr>
            <p:cNvPr id="15" name="圆角矩形标注 14"/>
            <p:cNvSpPr/>
            <p:nvPr/>
          </p:nvSpPr>
          <p:spPr>
            <a:xfrm>
              <a:off x="1691680" y="5229200"/>
              <a:ext cx="2376264" cy="648072"/>
            </a:xfrm>
            <a:prstGeom prst="wedgeRoundRectCallout">
              <a:avLst>
                <a:gd name="adj1" fmla="val -39753"/>
                <a:gd name="adj2" fmla="val -85650"/>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smtClean="0"/>
                <a:t>Opinion</a:t>
              </a:r>
              <a:r>
                <a:rPr lang="en-US" sz="2000" b="1" dirty="0" smtClean="0"/>
                <a:t> </a:t>
              </a:r>
              <a:r>
                <a:rPr lang="en-US" sz="2200" b="1" dirty="0" smtClean="0"/>
                <a:t>word </a:t>
              </a:r>
              <a:endParaRPr lang="en-US" sz="22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7467600" cy="580926"/>
          </a:xfrm>
        </p:spPr>
        <p:txBody>
          <a:bodyPr/>
          <a:lstStyle/>
          <a:p>
            <a:r>
              <a:rPr lang="en-US" dirty="0" smtClean="0"/>
              <a:t>Language Rule Mining </a:t>
            </a:r>
            <a:endParaRPr lang="en-US" dirty="0"/>
          </a:p>
        </p:txBody>
      </p:sp>
      <p:sp>
        <p:nvSpPr>
          <p:cNvPr id="3" name="内容占位符 2"/>
          <p:cNvSpPr>
            <a:spLocks noGrp="1"/>
          </p:cNvSpPr>
          <p:nvPr>
            <p:ph sz="quarter" idx="1"/>
          </p:nvPr>
        </p:nvSpPr>
        <p:spPr>
          <a:xfrm>
            <a:off x="107504" y="980728"/>
            <a:ext cx="8856984" cy="5688632"/>
          </a:xfrm>
        </p:spPr>
        <p:txBody>
          <a:bodyPr>
            <a:normAutofit fontScale="85000" lnSpcReduction="20000"/>
          </a:bodyPr>
          <a:lstStyle/>
          <a:p>
            <a:pPr>
              <a:buNone/>
            </a:pPr>
            <a:r>
              <a:rPr lang="en-US" dirty="0" smtClean="0"/>
              <a:t>    </a:t>
            </a:r>
            <a:r>
              <a:rPr lang="en-US" sz="3300" dirty="0" smtClean="0">
                <a:latin typeface="Century Schoolbook" pitchFamily="18" charset="0"/>
              </a:rPr>
              <a:t>State-of-art approach: </a:t>
            </a:r>
            <a:r>
              <a:rPr lang="en-US" sz="3300" b="1" dirty="0" smtClean="0">
                <a:solidFill>
                  <a:srgbClr val="FF0000"/>
                </a:solidFill>
                <a:latin typeface="Century Schoolbook" pitchFamily="18" charset="0"/>
              </a:rPr>
              <a:t>double propagation </a:t>
            </a:r>
            <a:r>
              <a:rPr lang="en-US" sz="3300" dirty="0" smtClean="0">
                <a:latin typeface="Century Schoolbook" pitchFamily="18" charset="0"/>
              </a:rPr>
              <a:t>(</a:t>
            </a:r>
            <a:r>
              <a:rPr lang="en-US" sz="3300" dirty="0" err="1" smtClean="0">
                <a:latin typeface="Century Schoolbook" pitchFamily="18" charset="0"/>
              </a:rPr>
              <a:t>Qiu</a:t>
            </a:r>
            <a:r>
              <a:rPr lang="en-US" sz="3300" dirty="0" smtClean="0">
                <a:latin typeface="Century Schoolbook" pitchFamily="18" charset="0"/>
              </a:rPr>
              <a:t> et al., 2011) . </a:t>
            </a:r>
          </a:p>
          <a:p>
            <a:pPr>
              <a:buNone/>
            </a:pPr>
            <a:r>
              <a:rPr lang="en-US" sz="3300" dirty="0" smtClean="0">
                <a:latin typeface="Century Schoolbook" pitchFamily="18" charset="0"/>
              </a:rPr>
              <a:t>   (1) </a:t>
            </a:r>
            <a:r>
              <a:rPr lang="en-US" sz="3300" b="1" dirty="0" smtClean="0">
                <a:solidFill>
                  <a:srgbClr val="0070C0"/>
                </a:solidFill>
                <a:latin typeface="Century Schoolbook" pitchFamily="18" charset="0"/>
              </a:rPr>
              <a:t>Bootstrap</a:t>
            </a:r>
            <a:r>
              <a:rPr lang="en-US" sz="3300" dirty="0" smtClean="0">
                <a:latin typeface="Century Schoolbook" pitchFamily="18" charset="0"/>
              </a:rPr>
              <a:t> using a set of seed opinion words (no aspect input). </a:t>
            </a:r>
          </a:p>
          <a:p>
            <a:pPr>
              <a:buNone/>
            </a:pPr>
            <a:r>
              <a:rPr lang="en-US" sz="3300" dirty="0" smtClean="0">
                <a:latin typeface="Century Schoolbook" pitchFamily="18" charset="0"/>
              </a:rPr>
              <a:t>   (2) Extract aspects and also domain-dependent   opinion words</a:t>
            </a:r>
            <a:endParaRPr lang="en-US" sz="3300" i="1" dirty="0" smtClean="0"/>
          </a:p>
          <a:p>
            <a:endParaRPr lang="en-US" dirty="0" smtClean="0"/>
          </a:p>
          <a:p>
            <a:pPr>
              <a:buNone/>
            </a:pPr>
            <a:r>
              <a:rPr lang="en-US" sz="2600" dirty="0" smtClean="0">
                <a:solidFill>
                  <a:srgbClr val="00B050"/>
                </a:solidFill>
              </a:rPr>
              <a:t>   </a:t>
            </a:r>
            <a:r>
              <a:rPr lang="en-US" sz="3300" b="1" dirty="0" smtClean="0">
                <a:solidFill>
                  <a:srgbClr val="00B050"/>
                </a:solidFill>
              </a:rPr>
              <a:t>Advantages</a:t>
            </a:r>
          </a:p>
          <a:p>
            <a:pPr>
              <a:buNone/>
            </a:pPr>
            <a:r>
              <a:rPr lang="en-US" sz="3000" dirty="0" smtClean="0"/>
              <a:t>   domain-independent, unsupervised  </a:t>
            </a:r>
          </a:p>
          <a:p>
            <a:pPr>
              <a:buNone/>
            </a:pPr>
            <a:endParaRPr lang="en-US" sz="3000" dirty="0" smtClean="0"/>
          </a:p>
          <a:p>
            <a:pPr>
              <a:buNone/>
            </a:pPr>
            <a:r>
              <a:rPr lang="en-US" sz="3000" dirty="0" smtClean="0">
                <a:solidFill>
                  <a:srgbClr val="00B050"/>
                </a:solidFill>
              </a:rPr>
              <a:t>   </a:t>
            </a:r>
            <a:r>
              <a:rPr lang="en-US" sz="3300" b="1" dirty="0" smtClean="0">
                <a:solidFill>
                  <a:srgbClr val="00B050"/>
                </a:solidFill>
              </a:rPr>
              <a:t>Disadvantages</a:t>
            </a:r>
          </a:p>
          <a:p>
            <a:pPr>
              <a:buNone/>
            </a:pPr>
            <a:r>
              <a:rPr lang="en-US" sz="3000" dirty="0" smtClean="0">
                <a:solidFill>
                  <a:srgbClr val="00B050"/>
                </a:solidFill>
              </a:rPr>
              <a:t>   </a:t>
            </a:r>
            <a:r>
              <a:rPr lang="en-US" sz="3000" dirty="0" smtClean="0"/>
              <a:t>noise for large corpora;  low recall for small corpora </a:t>
            </a:r>
            <a:r>
              <a:rPr lang="en-US" sz="3000" dirty="0" smtClean="0">
                <a:solidFill>
                  <a:srgbClr val="00B050"/>
                </a:solidFill>
              </a:rPr>
              <a:t> </a:t>
            </a:r>
          </a:p>
          <a:p>
            <a:pPr>
              <a:buNone/>
            </a:pPr>
            <a:r>
              <a:rPr lang="en-US" dirty="0" smtClean="0"/>
              <a:t>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60648"/>
            <a:ext cx="7467600" cy="580926"/>
          </a:xfrm>
        </p:spPr>
        <p:txBody>
          <a:bodyPr/>
          <a:lstStyle/>
          <a:p>
            <a:r>
              <a:rPr lang="en-US" dirty="0" smtClean="0"/>
              <a:t>Sequence Models </a:t>
            </a:r>
            <a:endParaRPr lang="en-US" dirty="0"/>
          </a:p>
        </p:txBody>
      </p:sp>
      <p:sp>
        <p:nvSpPr>
          <p:cNvPr id="3" name="内容占位符 2"/>
          <p:cNvSpPr>
            <a:spLocks noGrp="1"/>
          </p:cNvSpPr>
          <p:nvPr>
            <p:ph sz="quarter" idx="1"/>
          </p:nvPr>
        </p:nvSpPr>
        <p:spPr>
          <a:xfrm>
            <a:off x="395536" y="980728"/>
            <a:ext cx="8496944" cy="4873752"/>
          </a:xfrm>
        </p:spPr>
        <p:txBody>
          <a:bodyPr>
            <a:normAutofit lnSpcReduction="10000"/>
          </a:bodyPr>
          <a:lstStyle/>
          <a:p>
            <a:r>
              <a:rPr lang="en-US" sz="2800" dirty="0" smtClean="0"/>
              <a:t>Deem aspect extraction as a </a:t>
            </a:r>
            <a:r>
              <a:rPr lang="en-US" sz="2800" b="1" dirty="0" smtClean="0">
                <a:solidFill>
                  <a:srgbClr val="0070C0"/>
                </a:solidFill>
              </a:rPr>
              <a:t>sequence labeling </a:t>
            </a:r>
            <a:r>
              <a:rPr lang="en-US" sz="2800" dirty="0" smtClean="0"/>
              <a:t>task, since product aspect, entity and opinion expression are often interdependent and occur at a sequence in a sentence</a:t>
            </a:r>
          </a:p>
          <a:p>
            <a:r>
              <a:rPr lang="en-US" sz="2800" b="1" dirty="0" smtClean="0">
                <a:solidFill>
                  <a:srgbClr val="FF0000"/>
                </a:solidFill>
              </a:rPr>
              <a:t>HMM </a:t>
            </a:r>
            <a:r>
              <a:rPr lang="en-US" sz="2800" dirty="0" smtClean="0"/>
              <a:t>(Hidden Markov Model) and </a:t>
            </a:r>
            <a:r>
              <a:rPr lang="en-US" sz="2800" b="1" dirty="0" smtClean="0">
                <a:solidFill>
                  <a:srgbClr val="FF0000"/>
                </a:solidFill>
              </a:rPr>
              <a:t>CRF </a:t>
            </a:r>
            <a:r>
              <a:rPr lang="en-US" sz="2800" dirty="0" smtClean="0"/>
              <a:t>(Conditional Random Fields) are often applied.</a:t>
            </a:r>
          </a:p>
          <a:p>
            <a:pPr>
              <a:buNone/>
            </a:pPr>
            <a:r>
              <a:rPr lang="en-US" sz="2800" dirty="0" smtClean="0"/>
              <a:t>   (Jin et al.,2009;Jakob and Gurevych,2010)</a:t>
            </a:r>
          </a:p>
          <a:p>
            <a:pPr>
              <a:buNone/>
            </a:pPr>
            <a:r>
              <a:rPr lang="en-US" sz="2800" dirty="0" smtClean="0"/>
              <a:t> </a:t>
            </a:r>
          </a:p>
          <a:p>
            <a:pPr>
              <a:buNone/>
            </a:pPr>
            <a:r>
              <a:rPr lang="en-US" sz="2800" dirty="0" smtClean="0">
                <a:solidFill>
                  <a:srgbClr val="00B050"/>
                </a:solidFill>
              </a:rPr>
              <a:t>Disadvantages</a:t>
            </a:r>
            <a:r>
              <a:rPr lang="en-US" sz="2800" dirty="0" smtClean="0"/>
              <a:t>:</a:t>
            </a:r>
          </a:p>
          <a:p>
            <a:pPr>
              <a:buNone/>
            </a:pPr>
            <a:r>
              <a:rPr lang="en-US" sz="2800" dirty="0" smtClean="0"/>
              <a:t>   domain-dependent, supervised needing manual labeling.</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467600" cy="778098"/>
          </a:xfrm>
        </p:spPr>
        <p:txBody>
          <a:bodyPr/>
          <a:lstStyle/>
          <a:p>
            <a:r>
              <a:rPr lang="en-US" dirty="0" smtClean="0"/>
              <a:t>Topic Modeling and Clustering</a:t>
            </a:r>
            <a:endParaRPr lang="en-US" dirty="0"/>
          </a:p>
        </p:txBody>
      </p:sp>
      <p:sp>
        <p:nvSpPr>
          <p:cNvPr id="3" name="内容占位符 2"/>
          <p:cNvSpPr>
            <a:spLocks noGrp="1"/>
          </p:cNvSpPr>
          <p:nvPr>
            <p:ph sz="quarter" idx="1"/>
          </p:nvPr>
        </p:nvSpPr>
        <p:spPr>
          <a:xfrm>
            <a:off x="539552" y="908720"/>
            <a:ext cx="8496944" cy="4873752"/>
          </a:xfrm>
        </p:spPr>
        <p:txBody>
          <a:bodyPr>
            <a:normAutofit/>
          </a:bodyPr>
          <a:lstStyle/>
          <a:p>
            <a:r>
              <a:rPr lang="en-US" dirty="0" smtClean="0"/>
              <a:t>Exploit word occurrence information to capture latent topics in corpora. (</a:t>
            </a:r>
            <a:r>
              <a:rPr lang="en-US" b="1" dirty="0" smtClean="0">
                <a:solidFill>
                  <a:srgbClr val="0070C0"/>
                </a:solidFill>
              </a:rPr>
              <a:t>topic = aspect</a:t>
            </a:r>
            <a:r>
              <a:rPr lang="en-US" dirty="0" smtClean="0"/>
              <a:t>)</a:t>
            </a:r>
          </a:p>
          <a:p>
            <a:r>
              <a:rPr lang="en-US" b="1" dirty="0" smtClean="0">
                <a:solidFill>
                  <a:srgbClr val="FF0000"/>
                </a:solidFill>
              </a:rPr>
              <a:t>PLSA</a:t>
            </a:r>
            <a:r>
              <a:rPr lang="en-US" dirty="0" smtClean="0"/>
              <a:t>(Probabilistic Latent Semantic Analysis) and </a:t>
            </a:r>
            <a:r>
              <a:rPr lang="en-US" b="1" dirty="0" smtClean="0">
                <a:solidFill>
                  <a:srgbClr val="FF0000"/>
                </a:solidFill>
              </a:rPr>
              <a:t>LDA</a:t>
            </a:r>
            <a:r>
              <a:rPr lang="en-US" dirty="0" smtClean="0"/>
              <a:t>(Latent </a:t>
            </a:r>
            <a:r>
              <a:rPr lang="en-US" dirty="0" err="1" smtClean="0"/>
              <a:t>Dirichlet</a:t>
            </a:r>
            <a:r>
              <a:rPr lang="en-US" dirty="0" smtClean="0"/>
              <a:t> Allocation)  (</a:t>
            </a:r>
            <a:r>
              <a:rPr lang="en-US" dirty="0" err="1" smtClean="0"/>
              <a:t>Titov</a:t>
            </a:r>
            <a:r>
              <a:rPr lang="en-US" dirty="0" smtClean="0"/>
              <a:t> and McDonald,2008) e.g. </a:t>
            </a:r>
            <a:r>
              <a:rPr lang="en-US" dirty="0" smtClean="0">
                <a:solidFill>
                  <a:srgbClr val="FF0000"/>
                </a:solidFill>
              </a:rPr>
              <a:t>in hotel reviews, topics as follows</a:t>
            </a:r>
            <a:endParaRPr lang="en-US" dirty="0">
              <a:solidFill>
                <a:srgbClr val="FF0000"/>
              </a:solidFill>
            </a:endParaRPr>
          </a:p>
        </p:txBody>
      </p:sp>
      <p:sp>
        <p:nvSpPr>
          <p:cNvPr id="4" name="Cloud 9"/>
          <p:cNvSpPr/>
          <p:nvPr/>
        </p:nvSpPr>
        <p:spPr>
          <a:xfrm>
            <a:off x="3491880" y="2924944"/>
            <a:ext cx="2376264" cy="1872208"/>
          </a:xfrm>
          <a:prstGeom prst="cloud">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Calibri" pitchFamily="34" charset="0"/>
              </a:rPr>
              <a:t>walk, bus,</a:t>
            </a:r>
          </a:p>
          <a:p>
            <a:pPr algn="ctr"/>
            <a:r>
              <a:rPr lang="en-US" sz="2400" b="1" dirty="0" smtClean="0">
                <a:latin typeface="Calibri" pitchFamily="34" charset="0"/>
              </a:rPr>
              <a:t>station,</a:t>
            </a:r>
          </a:p>
          <a:p>
            <a:pPr algn="ctr"/>
            <a:r>
              <a:rPr lang="en-US" sz="2400" b="1" dirty="0" smtClean="0">
                <a:latin typeface="Calibri" pitchFamily="34" charset="0"/>
              </a:rPr>
              <a:t>Metro…</a:t>
            </a:r>
            <a:endParaRPr lang="en-US" sz="2400" b="1" dirty="0">
              <a:latin typeface="Calibri" pitchFamily="34" charset="0"/>
            </a:endParaRPr>
          </a:p>
        </p:txBody>
      </p:sp>
      <p:sp>
        <p:nvSpPr>
          <p:cNvPr id="5" name="Cloud 9"/>
          <p:cNvSpPr/>
          <p:nvPr/>
        </p:nvSpPr>
        <p:spPr>
          <a:xfrm>
            <a:off x="611560" y="2924944"/>
            <a:ext cx="2376264" cy="2016224"/>
          </a:xfrm>
          <a:prstGeom prst="cloud">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latin typeface="Calibri" pitchFamily="34" charset="0"/>
              </a:rPr>
              <a:t>staff, desk,</a:t>
            </a:r>
          </a:p>
          <a:p>
            <a:pPr algn="ctr"/>
            <a:r>
              <a:rPr lang="en-US" sz="2400" b="1" dirty="0" smtClean="0">
                <a:latin typeface="Calibri" pitchFamily="34" charset="0"/>
              </a:rPr>
              <a:t>English…</a:t>
            </a:r>
            <a:endParaRPr lang="en-US" sz="2400" b="1" dirty="0">
              <a:latin typeface="Calibri" pitchFamily="34" charset="0"/>
            </a:endParaRPr>
          </a:p>
        </p:txBody>
      </p:sp>
      <p:sp>
        <p:nvSpPr>
          <p:cNvPr id="6" name="Cloud 9"/>
          <p:cNvSpPr/>
          <p:nvPr/>
        </p:nvSpPr>
        <p:spPr>
          <a:xfrm>
            <a:off x="6300192" y="2996952"/>
            <a:ext cx="1152128" cy="792088"/>
          </a:xfrm>
          <a:prstGeom prst="cloud">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Calibri" pitchFamily="34" charset="0"/>
            </a:endParaRPr>
          </a:p>
        </p:txBody>
      </p:sp>
      <p:sp>
        <p:nvSpPr>
          <p:cNvPr id="7" name="Cloud 9"/>
          <p:cNvSpPr/>
          <p:nvPr/>
        </p:nvSpPr>
        <p:spPr>
          <a:xfrm>
            <a:off x="7020272" y="4005064"/>
            <a:ext cx="1152128" cy="792088"/>
          </a:xfrm>
          <a:prstGeom prst="cloud">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Calibri" pitchFamily="34" charset="0"/>
            </a:endParaRPr>
          </a:p>
        </p:txBody>
      </p:sp>
      <p:sp>
        <p:nvSpPr>
          <p:cNvPr id="8" name="Cloud 9"/>
          <p:cNvSpPr/>
          <p:nvPr/>
        </p:nvSpPr>
        <p:spPr>
          <a:xfrm>
            <a:off x="7668344" y="2996952"/>
            <a:ext cx="1152128" cy="792088"/>
          </a:xfrm>
          <a:prstGeom prst="cloud">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Calibri" pitchFamily="34" charset="0"/>
            </a:endParaRPr>
          </a:p>
        </p:txBody>
      </p:sp>
      <p:grpSp>
        <p:nvGrpSpPr>
          <p:cNvPr id="12" name="组合 11"/>
          <p:cNvGrpSpPr/>
          <p:nvPr/>
        </p:nvGrpSpPr>
        <p:grpSpPr>
          <a:xfrm>
            <a:off x="2483768" y="4077072"/>
            <a:ext cx="4248472" cy="1008112"/>
            <a:chOff x="2195736" y="1916832"/>
            <a:chExt cx="4248472" cy="1008112"/>
          </a:xfrm>
        </p:grpSpPr>
        <p:sp>
          <p:nvSpPr>
            <p:cNvPr id="10" name="圆角矩形标注 9"/>
            <p:cNvSpPr/>
            <p:nvPr/>
          </p:nvSpPr>
          <p:spPr>
            <a:xfrm>
              <a:off x="2195736" y="1916832"/>
              <a:ext cx="1440160" cy="1008112"/>
            </a:xfrm>
            <a:prstGeom prst="wedgeRoundRectCallout">
              <a:avLst>
                <a:gd name="adj1" fmla="val -31415"/>
                <a:gd name="adj2" fmla="val 67791"/>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dirty="0" smtClean="0"/>
                <a:t>Topic: service</a:t>
              </a:r>
              <a:endParaRPr lang="en-US" sz="2200" dirty="0"/>
            </a:p>
          </p:txBody>
        </p:sp>
        <p:sp>
          <p:nvSpPr>
            <p:cNvPr id="11" name="圆角矩形标注 10"/>
            <p:cNvSpPr/>
            <p:nvPr/>
          </p:nvSpPr>
          <p:spPr>
            <a:xfrm>
              <a:off x="4932040" y="1916832"/>
              <a:ext cx="1512168" cy="1008112"/>
            </a:xfrm>
            <a:prstGeom prst="wedgeRoundRectCallout">
              <a:avLst>
                <a:gd name="adj1" fmla="val -31415"/>
                <a:gd name="adj2" fmla="val 67791"/>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dirty="0" smtClean="0"/>
                <a:t>Topic: location</a:t>
              </a:r>
              <a:endParaRPr lang="en-US" sz="2200" dirty="0"/>
            </a:p>
          </p:txBody>
        </p:sp>
      </p:grpSp>
      <p:sp>
        <p:nvSpPr>
          <p:cNvPr id="13" name="矩形 12"/>
          <p:cNvSpPr/>
          <p:nvPr/>
        </p:nvSpPr>
        <p:spPr>
          <a:xfrm>
            <a:off x="539552" y="4797152"/>
            <a:ext cx="7632848" cy="2339102"/>
          </a:xfrm>
          <a:prstGeom prst="rect">
            <a:avLst/>
          </a:prstGeom>
        </p:spPr>
        <p:txBody>
          <a:bodyPr wrap="square">
            <a:spAutoFit/>
          </a:bodyPr>
          <a:lstStyle/>
          <a:p>
            <a:pPr>
              <a:buNone/>
            </a:pPr>
            <a:r>
              <a:rPr lang="en-US" sz="2400" b="1" dirty="0" smtClean="0">
                <a:solidFill>
                  <a:srgbClr val="00B050"/>
                </a:solidFill>
              </a:rPr>
              <a:t>Advantages</a:t>
            </a:r>
          </a:p>
          <a:p>
            <a:pPr>
              <a:buNone/>
            </a:pPr>
            <a:r>
              <a:rPr lang="en-US" sz="2400" dirty="0" smtClean="0"/>
              <a:t>unsupervised, group similar aspects together</a:t>
            </a:r>
          </a:p>
          <a:p>
            <a:pPr>
              <a:buNone/>
            </a:pPr>
            <a:r>
              <a:rPr lang="en-US" sz="2400" b="1" dirty="0" smtClean="0">
                <a:solidFill>
                  <a:srgbClr val="00B050"/>
                </a:solidFill>
              </a:rPr>
              <a:t>Disadvantages</a:t>
            </a:r>
          </a:p>
          <a:p>
            <a:r>
              <a:rPr lang="en-US" sz="2400" dirty="0" smtClean="0"/>
              <a:t>cannot find fine-grained or precise aspects</a:t>
            </a:r>
            <a:r>
              <a:rPr lang="en-US" sz="2800" dirty="0" smtClean="0"/>
              <a:t>.</a:t>
            </a:r>
          </a:p>
          <a:p>
            <a:pPr>
              <a:buNone/>
            </a:pPr>
            <a:r>
              <a:rPr lang="en-US" sz="2800" dirty="0" smtClean="0"/>
              <a:t> </a:t>
            </a:r>
            <a:r>
              <a:rPr lang="en-US" sz="2800" dirty="0" smtClean="0">
                <a:solidFill>
                  <a:srgbClr val="00B050"/>
                </a:solidFill>
              </a:rPr>
              <a:t> </a:t>
            </a:r>
          </a:p>
          <a:p>
            <a:pPr>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467600" cy="724942"/>
          </a:xfrm>
        </p:spPr>
        <p:txBody>
          <a:bodyPr/>
          <a:lstStyle/>
          <a:p>
            <a:r>
              <a:rPr lang="en-US" dirty="0" smtClean="0"/>
              <a:t>Proposed Method</a:t>
            </a:r>
            <a:endParaRPr lang="en-US" dirty="0"/>
          </a:p>
        </p:txBody>
      </p:sp>
      <p:sp>
        <p:nvSpPr>
          <p:cNvPr id="3" name="内容占位符 2"/>
          <p:cNvSpPr>
            <a:spLocks noGrp="1"/>
          </p:cNvSpPr>
          <p:nvPr>
            <p:ph sz="quarter" idx="1"/>
          </p:nvPr>
        </p:nvSpPr>
        <p:spPr>
          <a:xfrm>
            <a:off x="467544" y="836712"/>
            <a:ext cx="8496944" cy="5112568"/>
          </a:xfrm>
        </p:spPr>
        <p:txBody>
          <a:bodyPr>
            <a:normAutofit fontScale="92500" lnSpcReduction="10000"/>
          </a:bodyPr>
          <a:lstStyle/>
          <a:p>
            <a:pPr>
              <a:buNone/>
            </a:pPr>
            <a:r>
              <a:rPr lang="en-US" sz="3000" dirty="0" smtClean="0"/>
              <a:t>Shortcomings of </a:t>
            </a:r>
            <a:r>
              <a:rPr lang="en-US" sz="3000" b="1" dirty="0" smtClean="0">
                <a:solidFill>
                  <a:srgbClr val="FF0000"/>
                </a:solidFill>
              </a:rPr>
              <a:t>double propagation </a:t>
            </a:r>
            <a:r>
              <a:rPr lang="en-US" sz="3000" dirty="0" smtClean="0"/>
              <a:t>(</a:t>
            </a:r>
            <a:r>
              <a:rPr lang="en-US" sz="3000" dirty="0" err="1" smtClean="0"/>
              <a:t>Qiu</a:t>
            </a:r>
            <a:r>
              <a:rPr lang="en-US" sz="3000" dirty="0" smtClean="0"/>
              <a:t> et al.,2011)</a:t>
            </a:r>
          </a:p>
          <a:p>
            <a:pPr>
              <a:buNone/>
            </a:pPr>
            <a:r>
              <a:rPr lang="en-US" sz="2800" dirty="0" smtClean="0">
                <a:sym typeface="Wingdings" pitchFamily="2" charset="2"/>
              </a:rPr>
              <a:t>(1) low recall for small corpora</a:t>
            </a:r>
            <a:r>
              <a:rPr lang="en-US" sz="2800" dirty="0" smtClean="0"/>
              <a:t> </a:t>
            </a:r>
          </a:p>
          <a:p>
            <a:pPr>
              <a:buNone/>
            </a:pPr>
            <a:r>
              <a:rPr lang="en-US" sz="2800" dirty="0" smtClean="0">
                <a:sym typeface="Wingdings" pitchFamily="2" charset="2"/>
              </a:rPr>
              <a:t>     e.g. “</a:t>
            </a:r>
            <a:r>
              <a:rPr lang="en-US" sz="2800" i="1" dirty="0" smtClean="0">
                <a:sym typeface="Wingdings" pitchFamily="2" charset="2"/>
              </a:rPr>
              <a:t>There is a </a:t>
            </a:r>
            <a:r>
              <a:rPr lang="en-US" sz="2800" i="1" dirty="0" smtClean="0">
                <a:solidFill>
                  <a:srgbClr val="0070C0"/>
                </a:solidFill>
                <a:sym typeface="Wingdings" pitchFamily="2" charset="2"/>
              </a:rPr>
              <a:t>screen scratch </a:t>
            </a:r>
            <a:r>
              <a:rPr lang="en-US" sz="2800" i="1" dirty="0" smtClean="0">
                <a:sym typeface="Wingdings" pitchFamily="2" charset="2"/>
              </a:rPr>
              <a:t>on the phone</a:t>
            </a:r>
            <a:r>
              <a:rPr lang="en-US" sz="2800" dirty="0" smtClean="0">
                <a:sym typeface="Wingdings" pitchFamily="2" charset="2"/>
              </a:rPr>
              <a:t>”</a:t>
            </a:r>
          </a:p>
          <a:p>
            <a:pPr>
              <a:buNone/>
            </a:pPr>
            <a:r>
              <a:rPr lang="en-US" sz="2800" dirty="0" smtClean="0">
                <a:sym typeface="Wingdings" pitchFamily="2" charset="2"/>
              </a:rPr>
              <a:t>(2) noise for large corpora </a:t>
            </a:r>
            <a:endParaRPr lang="en-US" sz="2800" dirty="0" smtClean="0"/>
          </a:p>
          <a:p>
            <a:pPr>
              <a:buNone/>
            </a:pPr>
            <a:r>
              <a:rPr lang="en-US" sz="2800" dirty="0" smtClean="0"/>
              <a:t>     e.g. “</a:t>
            </a:r>
            <a:r>
              <a:rPr lang="en-US" sz="2800" dirty="0" smtClean="0">
                <a:solidFill>
                  <a:srgbClr val="0070C0"/>
                </a:solidFill>
              </a:rPr>
              <a:t>entire</a:t>
            </a:r>
            <a:r>
              <a:rPr lang="en-US" sz="2800" dirty="0" smtClean="0"/>
              <a:t>” “</a:t>
            </a:r>
            <a:r>
              <a:rPr lang="en-US" sz="2800" dirty="0" smtClean="0">
                <a:solidFill>
                  <a:srgbClr val="0070C0"/>
                </a:solidFill>
              </a:rPr>
              <a:t>current</a:t>
            </a:r>
            <a:r>
              <a:rPr lang="en-US" sz="2800" dirty="0" smtClean="0"/>
              <a:t>” (not opinion words) </a:t>
            </a:r>
          </a:p>
          <a:p>
            <a:pPr>
              <a:buNone/>
            </a:pPr>
            <a:endParaRPr lang="en-US" sz="2800" dirty="0" smtClean="0"/>
          </a:p>
          <a:p>
            <a:pPr>
              <a:buNone/>
            </a:pPr>
            <a:r>
              <a:rPr lang="en-US" sz="3000" dirty="0" smtClean="0"/>
              <a:t>To tackle these problems:</a:t>
            </a:r>
          </a:p>
          <a:p>
            <a:pPr>
              <a:buNone/>
            </a:pPr>
            <a:r>
              <a:rPr lang="en-US" sz="2800" dirty="0" smtClean="0"/>
              <a:t>(1) In addition to applying dependency grammar, use   </a:t>
            </a:r>
            <a:r>
              <a:rPr lang="en-US" sz="2800" b="1" dirty="0" smtClean="0">
                <a:solidFill>
                  <a:srgbClr val="00B050"/>
                </a:solidFill>
              </a:rPr>
              <a:t>language patterns</a:t>
            </a:r>
            <a:r>
              <a:rPr lang="en-US" sz="2800" dirty="0" smtClean="0">
                <a:solidFill>
                  <a:srgbClr val="00B050"/>
                </a:solidFill>
              </a:rPr>
              <a:t> </a:t>
            </a:r>
            <a:r>
              <a:rPr lang="en-US" sz="2800" dirty="0" smtClean="0"/>
              <a:t>to increase recall</a:t>
            </a:r>
          </a:p>
          <a:p>
            <a:pPr>
              <a:buNone/>
            </a:pPr>
            <a:r>
              <a:rPr lang="en-US" sz="2800" dirty="0" smtClean="0"/>
              <a:t>(2) Rank the extracted aspects and rank noise low.   </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32656"/>
            <a:ext cx="7467600" cy="576064"/>
          </a:xfrm>
        </p:spPr>
        <p:txBody>
          <a:bodyPr/>
          <a:lstStyle/>
          <a:p>
            <a:r>
              <a:rPr lang="en-US" dirty="0" smtClean="0"/>
              <a:t>Road Map</a:t>
            </a:r>
            <a:endParaRPr lang="en-US" dirty="0"/>
          </a:p>
        </p:txBody>
      </p:sp>
      <p:sp>
        <p:nvSpPr>
          <p:cNvPr id="3" name="内容占位符 2"/>
          <p:cNvSpPr>
            <a:spLocks noGrp="1"/>
          </p:cNvSpPr>
          <p:nvPr>
            <p:ph sz="quarter" idx="1"/>
          </p:nvPr>
        </p:nvSpPr>
        <p:spPr>
          <a:xfrm>
            <a:off x="467544" y="1124744"/>
            <a:ext cx="8424936" cy="4032448"/>
          </a:xfrm>
        </p:spPr>
        <p:txBody>
          <a:bodyPr>
            <a:normAutofit/>
          </a:bodyPr>
          <a:lstStyle/>
          <a:p>
            <a:r>
              <a:rPr lang="en-US" sz="2800" b="1" dirty="0" smtClean="0">
                <a:solidFill>
                  <a:srgbClr val="FF0000"/>
                </a:solidFill>
              </a:rPr>
              <a:t>Introduction</a:t>
            </a:r>
          </a:p>
          <a:p>
            <a:r>
              <a:rPr lang="en-US" sz="2800" dirty="0" smtClean="0"/>
              <a:t>Aspect Extraction</a:t>
            </a:r>
          </a:p>
          <a:p>
            <a:r>
              <a:rPr lang="en-US" sz="2800" dirty="0" smtClean="0"/>
              <a:t>Identify Noun Aspect Implying Opinion</a:t>
            </a:r>
          </a:p>
          <a:p>
            <a:r>
              <a:rPr lang="en-US" sz="2800" dirty="0" smtClean="0"/>
              <a:t>Extract Resource Term</a:t>
            </a:r>
          </a:p>
          <a:p>
            <a:r>
              <a:rPr lang="en-US" sz="2800" dirty="0" smtClean="0"/>
              <a:t>Entity Extraction</a:t>
            </a:r>
          </a:p>
          <a:p>
            <a:r>
              <a:rPr lang="en-US" sz="2800" dirty="0" smtClean="0"/>
              <a:t>Identify Topic Documents from a Collection</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7467600" cy="580926"/>
          </a:xfrm>
        </p:spPr>
        <p:txBody>
          <a:bodyPr/>
          <a:lstStyle/>
          <a:p>
            <a:r>
              <a:rPr lang="en-US" dirty="0" smtClean="0"/>
              <a:t>Language Patterns</a:t>
            </a:r>
            <a:endParaRPr lang="en-US" dirty="0"/>
          </a:p>
        </p:txBody>
      </p:sp>
      <p:sp>
        <p:nvSpPr>
          <p:cNvPr id="3" name="内容占位符 2"/>
          <p:cNvSpPr>
            <a:spLocks noGrp="1"/>
          </p:cNvSpPr>
          <p:nvPr>
            <p:ph sz="quarter" idx="1"/>
          </p:nvPr>
        </p:nvSpPr>
        <p:spPr>
          <a:xfrm>
            <a:off x="467544" y="908720"/>
            <a:ext cx="8496944" cy="5472608"/>
          </a:xfrm>
        </p:spPr>
        <p:txBody>
          <a:bodyPr/>
          <a:lstStyle/>
          <a:p>
            <a:r>
              <a:rPr lang="en-US" sz="2800" b="1" dirty="0" smtClean="0"/>
              <a:t>Part-whole pattern</a:t>
            </a:r>
          </a:p>
          <a:p>
            <a:pPr algn="just">
              <a:lnSpc>
                <a:spcPct val="80000"/>
              </a:lnSpc>
              <a:buNone/>
              <a:defRPr/>
            </a:pPr>
            <a:r>
              <a:rPr lang="en-US" dirty="0" smtClean="0">
                <a:latin typeface="Century Schoolbook" pitchFamily="18" charset="0"/>
              </a:rPr>
              <a:t>   </a:t>
            </a:r>
            <a:r>
              <a:rPr lang="en-US" sz="2800" dirty="0" smtClean="0">
                <a:latin typeface="Century Schoolbook" pitchFamily="18" charset="0"/>
              </a:rPr>
              <a:t>Indicate one object is </a:t>
            </a:r>
            <a:r>
              <a:rPr lang="en-US" sz="2800" i="1" dirty="0" smtClean="0">
                <a:solidFill>
                  <a:srgbClr val="FF0000"/>
                </a:solidFill>
                <a:latin typeface="Century Schoolbook" pitchFamily="18" charset="0"/>
              </a:rPr>
              <a:t>part </a:t>
            </a:r>
            <a:r>
              <a:rPr lang="en-US" sz="2800" dirty="0" smtClean="0">
                <a:latin typeface="Century Schoolbook" pitchFamily="18" charset="0"/>
              </a:rPr>
              <a:t>of another object.  indicator for aspects (“part”) if the class concept word (“whole”) is known </a:t>
            </a:r>
          </a:p>
          <a:p>
            <a:pPr algn="just">
              <a:lnSpc>
                <a:spcPct val="80000"/>
              </a:lnSpc>
              <a:buNone/>
              <a:defRPr/>
            </a:pPr>
            <a:r>
              <a:rPr lang="en-US" dirty="0" smtClean="0">
                <a:solidFill>
                  <a:srgbClr val="FF0000"/>
                </a:solidFill>
                <a:latin typeface="Century Schoolbook" pitchFamily="18" charset="0"/>
              </a:rPr>
              <a:t>    </a:t>
            </a:r>
            <a:r>
              <a:rPr lang="en-US" dirty="0" smtClean="0">
                <a:solidFill>
                  <a:srgbClr val="00B050"/>
                </a:solidFill>
                <a:latin typeface="Century Schoolbook" pitchFamily="18" charset="0"/>
              </a:rPr>
              <a:t>(1) phrase pattern  </a:t>
            </a:r>
            <a:r>
              <a:rPr lang="en-US" dirty="0" smtClean="0">
                <a:latin typeface="Century Schoolbook" pitchFamily="18" charset="0"/>
              </a:rPr>
              <a:t>(</a:t>
            </a:r>
            <a:r>
              <a:rPr lang="en-US" dirty="0" smtClean="0">
                <a:solidFill>
                  <a:srgbClr val="FF0000"/>
                </a:solidFill>
                <a:latin typeface="Century Schoolbook" pitchFamily="18" charset="0"/>
              </a:rPr>
              <a:t>NP</a:t>
            </a:r>
            <a:r>
              <a:rPr lang="en-US" dirty="0" smtClean="0">
                <a:latin typeface="Century Schoolbook" pitchFamily="18" charset="0"/>
              </a:rPr>
              <a:t>: noun  </a:t>
            </a:r>
            <a:r>
              <a:rPr lang="en-US" dirty="0" smtClean="0">
                <a:solidFill>
                  <a:srgbClr val="FF0000"/>
                </a:solidFill>
                <a:latin typeface="Century Schoolbook" pitchFamily="18" charset="0"/>
              </a:rPr>
              <a:t>CP</a:t>
            </a:r>
            <a:r>
              <a:rPr lang="en-US" dirty="0" smtClean="0">
                <a:latin typeface="Century Schoolbook" pitchFamily="18" charset="0"/>
              </a:rPr>
              <a:t>: concept word)</a:t>
            </a:r>
            <a:endParaRPr lang="en-US" dirty="0" smtClean="0">
              <a:solidFill>
                <a:srgbClr val="00B050"/>
              </a:solidFill>
              <a:latin typeface="Century Schoolbook" pitchFamily="18" charset="0"/>
            </a:endParaRPr>
          </a:p>
          <a:p>
            <a:pPr algn="just">
              <a:lnSpc>
                <a:spcPct val="80000"/>
              </a:lnSpc>
              <a:buNone/>
              <a:defRPr/>
            </a:pPr>
            <a:r>
              <a:rPr lang="en-US" dirty="0" smtClean="0">
                <a:latin typeface="Century Schoolbook" pitchFamily="18" charset="0"/>
              </a:rPr>
              <a:t>    NP + prep + CP     (e.g. </a:t>
            </a:r>
            <a:r>
              <a:rPr lang="en-US" dirty="0" smtClean="0">
                <a:solidFill>
                  <a:srgbClr val="0070C0"/>
                </a:solidFill>
                <a:latin typeface="Century Schoolbook" pitchFamily="18" charset="0"/>
              </a:rPr>
              <a:t>battery </a:t>
            </a:r>
            <a:r>
              <a:rPr lang="en-US" dirty="0" smtClean="0">
                <a:solidFill>
                  <a:srgbClr val="FF0000"/>
                </a:solidFill>
                <a:latin typeface="Century Schoolbook" pitchFamily="18" charset="0"/>
              </a:rPr>
              <a:t>of</a:t>
            </a:r>
            <a:r>
              <a:rPr lang="en-US" dirty="0" smtClean="0">
                <a:solidFill>
                  <a:srgbClr val="0070C0"/>
                </a:solidFill>
                <a:latin typeface="Century Schoolbook" pitchFamily="18" charset="0"/>
              </a:rPr>
              <a:t> the camera</a:t>
            </a:r>
            <a:r>
              <a:rPr lang="en-US" dirty="0" smtClean="0">
                <a:latin typeface="Century Schoolbook" pitchFamily="18" charset="0"/>
              </a:rPr>
              <a:t>)</a:t>
            </a:r>
          </a:p>
          <a:p>
            <a:pPr algn="just">
              <a:lnSpc>
                <a:spcPct val="80000"/>
              </a:lnSpc>
              <a:buNone/>
              <a:defRPr/>
            </a:pPr>
            <a:r>
              <a:rPr lang="en-US" dirty="0" smtClean="0">
                <a:latin typeface="Century Schoolbook" pitchFamily="18" charset="0"/>
              </a:rPr>
              <a:t>    CP + with + NP     (e.g. </a:t>
            </a:r>
            <a:r>
              <a:rPr lang="en-US" dirty="0" smtClean="0">
                <a:solidFill>
                  <a:srgbClr val="0070C0"/>
                </a:solidFill>
                <a:latin typeface="Century Schoolbook" pitchFamily="18" charset="0"/>
              </a:rPr>
              <a:t>mattress </a:t>
            </a:r>
            <a:r>
              <a:rPr lang="en-US" dirty="0" smtClean="0">
                <a:solidFill>
                  <a:srgbClr val="FF0000"/>
                </a:solidFill>
                <a:latin typeface="Century Schoolbook" pitchFamily="18" charset="0"/>
              </a:rPr>
              <a:t>with</a:t>
            </a:r>
            <a:r>
              <a:rPr lang="en-US" dirty="0" smtClean="0">
                <a:solidFill>
                  <a:srgbClr val="0070C0"/>
                </a:solidFill>
                <a:latin typeface="Century Schoolbook" pitchFamily="18" charset="0"/>
              </a:rPr>
              <a:t> a cover</a:t>
            </a:r>
            <a:r>
              <a:rPr lang="en-US" dirty="0" smtClean="0">
                <a:latin typeface="Century Schoolbook" pitchFamily="18" charset="0"/>
              </a:rPr>
              <a:t>)</a:t>
            </a:r>
          </a:p>
          <a:p>
            <a:pPr algn="just">
              <a:lnSpc>
                <a:spcPct val="80000"/>
              </a:lnSpc>
              <a:buNone/>
              <a:defRPr/>
            </a:pPr>
            <a:r>
              <a:rPr lang="en-US" dirty="0" smtClean="0">
                <a:latin typeface="Century Schoolbook" pitchFamily="18" charset="0"/>
              </a:rPr>
              <a:t>    NP CP or CP NP   (e.g. </a:t>
            </a:r>
            <a:r>
              <a:rPr lang="en-US" dirty="0" smtClean="0">
                <a:solidFill>
                  <a:srgbClr val="0070C0"/>
                </a:solidFill>
                <a:latin typeface="Century Schoolbook" pitchFamily="18" charset="0"/>
              </a:rPr>
              <a:t>mattress pad</a:t>
            </a:r>
            <a:r>
              <a:rPr lang="en-US" dirty="0" smtClean="0">
                <a:latin typeface="Century Schoolbook" pitchFamily="18" charset="0"/>
              </a:rPr>
              <a:t>) </a:t>
            </a:r>
          </a:p>
          <a:p>
            <a:pPr algn="just">
              <a:lnSpc>
                <a:spcPct val="80000"/>
              </a:lnSpc>
              <a:buNone/>
              <a:defRPr/>
            </a:pPr>
            <a:r>
              <a:rPr lang="en-US" dirty="0" smtClean="0">
                <a:solidFill>
                  <a:srgbClr val="00B050"/>
                </a:solidFill>
                <a:latin typeface="Century Schoolbook" pitchFamily="18" charset="0"/>
              </a:rPr>
              <a:t>    (2) sentence pattern </a:t>
            </a:r>
          </a:p>
          <a:p>
            <a:pPr algn="just">
              <a:lnSpc>
                <a:spcPct val="80000"/>
              </a:lnSpc>
              <a:buNone/>
              <a:defRPr/>
            </a:pPr>
            <a:r>
              <a:rPr lang="en-US" dirty="0" smtClean="0">
                <a:latin typeface="Century Schoolbook" pitchFamily="18" charset="0"/>
              </a:rPr>
              <a:t>    CP +  verb + NP     (e.g. “</a:t>
            </a:r>
            <a:r>
              <a:rPr lang="en-US" i="1" dirty="0" smtClean="0">
                <a:solidFill>
                  <a:srgbClr val="0070C0"/>
                </a:solidFill>
                <a:latin typeface="Century Schoolbook" pitchFamily="18" charset="0"/>
              </a:rPr>
              <a:t>the phone </a:t>
            </a:r>
            <a:r>
              <a:rPr lang="en-US" i="1" dirty="0" smtClean="0">
                <a:solidFill>
                  <a:srgbClr val="FF0000"/>
                </a:solidFill>
                <a:latin typeface="Century Schoolbook" pitchFamily="18" charset="0"/>
              </a:rPr>
              <a:t>has</a:t>
            </a:r>
            <a:r>
              <a:rPr lang="en-US" i="1" dirty="0" smtClean="0">
                <a:solidFill>
                  <a:srgbClr val="0070C0"/>
                </a:solidFill>
                <a:latin typeface="Century Schoolbook" pitchFamily="18" charset="0"/>
              </a:rPr>
              <a:t> a big screen</a:t>
            </a:r>
            <a:r>
              <a:rPr lang="en-US" dirty="0" smtClean="0">
                <a:latin typeface="Century Schoolbook" pitchFamily="18" charset="0"/>
              </a:rPr>
              <a:t>”) </a:t>
            </a:r>
          </a:p>
          <a:p>
            <a:pPr algn="just">
              <a:lnSpc>
                <a:spcPct val="80000"/>
              </a:lnSpc>
              <a:buNone/>
              <a:defRPr/>
            </a:pPr>
            <a:endParaRPr lang="en-US" sz="1800" dirty="0" smtClean="0">
              <a:latin typeface="Century Schoolbook" pitchFamily="18" charset="0"/>
            </a:endParaRPr>
          </a:p>
          <a:p>
            <a:pPr algn="just">
              <a:lnSpc>
                <a:spcPct val="80000"/>
              </a:lnSpc>
              <a:defRPr/>
            </a:pPr>
            <a:r>
              <a:rPr lang="en-US" sz="2800" dirty="0" smtClean="0"/>
              <a:t> </a:t>
            </a:r>
            <a:r>
              <a:rPr lang="en-US" sz="2800" b="1" dirty="0" smtClean="0"/>
              <a:t>“no” pattern</a:t>
            </a:r>
          </a:p>
          <a:p>
            <a:pPr algn="just">
              <a:lnSpc>
                <a:spcPct val="80000"/>
              </a:lnSpc>
              <a:buNone/>
              <a:defRPr/>
            </a:pPr>
            <a:r>
              <a:rPr lang="en-US" sz="2800" dirty="0" smtClean="0"/>
              <a:t>   a short pattern frequently used in opinion  documents (e.g. “</a:t>
            </a:r>
            <a:r>
              <a:rPr lang="en-US" sz="2800" dirty="0" smtClean="0">
                <a:solidFill>
                  <a:srgbClr val="0070C0"/>
                </a:solidFill>
              </a:rPr>
              <a:t>no noise</a:t>
            </a:r>
            <a:r>
              <a:rPr lang="en-US" sz="2800" dirty="0" smtClean="0"/>
              <a:t>”, “</a:t>
            </a:r>
            <a:r>
              <a:rPr lang="en-US" sz="2800" dirty="0" smtClean="0">
                <a:solidFill>
                  <a:srgbClr val="0070C0"/>
                </a:solidFill>
              </a:rPr>
              <a:t>no indentation</a:t>
            </a:r>
            <a:r>
              <a:rPr lang="en-US" sz="2800" dirty="0" smtClean="0"/>
              <a:t>”)</a:t>
            </a:r>
          </a:p>
          <a:p>
            <a:pPr algn="just">
              <a:lnSpc>
                <a:spcPct val="80000"/>
              </a:lnSpc>
              <a:buNone/>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88640"/>
            <a:ext cx="7467600" cy="580926"/>
          </a:xfrm>
        </p:spPr>
        <p:txBody>
          <a:bodyPr/>
          <a:lstStyle/>
          <a:p>
            <a:r>
              <a:rPr lang="en-US" dirty="0" smtClean="0"/>
              <a:t>Rank Extracted Aspects</a:t>
            </a:r>
            <a:endParaRPr lang="en-US" dirty="0"/>
          </a:p>
        </p:txBody>
      </p:sp>
      <p:sp>
        <p:nvSpPr>
          <p:cNvPr id="3" name="内容占位符 2"/>
          <p:cNvSpPr>
            <a:spLocks noGrp="1"/>
          </p:cNvSpPr>
          <p:nvPr>
            <p:ph sz="quarter" idx="1"/>
          </p:nvPr>
        </p:nvSpPr>
        <p:spPr>
          <a:xfrm>
            <a:off x="251520" y="908720"/>
            <a:ext cx="8712968" cy="4873752"/>
          </a:xfrm>
        </p:spPr>
        <p:txBody>
          <a:bodyPr/>
          <a:lstStyle/>
          <a:p>
            <a:pPr>
              <a:buNone/>
            </a:pPr>
            <a:r>
              <a:rPr lang="en-US" sz="2800" b="1" dirty="0" smtClean="0">
                <a:solidFill>
                  <a:srgbClr val="0070C0"/>
                </a:solidFill>
              </a:rPr>
              <a:t>   Aspect importance</a:t>
            </a:r>
            <a:r>
              <a:rPr lang="en-US" sz="2800" dirty="0" smtClean="0"/>
              <a:t>. If an aspect candidate is correct and important, it should be ranked high. Otherwise, it should be ranked low.</a:t>
            </a:r>
          </a:p>
          <a:p>
            <a:pPr>
              <a:buNone/>
            </a:pPr>
            <a:endParaRPr lang="en-US" dirty="0" smtClean="0"/>
          </a:p>
          <a:p>
            <a:pPr>
              <a:buNone/>
            </a:pPr>
            <a:r>
              <a:rPr lang="en-US" dirty="0" smtClean="0"/>
              <a:t>   </a:t>
            </a:r>
            <a:r>
              <a:rPr lang="en-US" sz="2800" dirty="0" smtClean="0"/>
              <a:t>Two factors affecting aspect importance</a:t>
            </a:r>
          </a:p>
          <a:p>
            <a:pPr>
              <a:buNone/>
            </a:pPr>
            <a:r>
              <a:rPr lang="en-US" dirty="0" smtClean="0"/>
              <a:t>   (1)  </a:t>
            </a:r>
            <a:r>
              <a:rPr lang="en-US" b="1" dirty="0" smtClean="0">
                <a:solidFill>
                  <a:srgbClr val="FF0000"/>
                </a:solidFill>
              </a:rPr>
              <a:t>Aspect relevance</a:t>
            </a:r>
            <a:r>
              <a:rPr lang="en-US" dirty="0" smtClean="0"/>
              <a:t>: how possible an aspect candidate is a correct aspect</a:t>
            </a:r>
          </a:p>
          <a:p>
            <a:pPr>
              <a:buNone/>
            </a:pPr>
            <a:r>
              <a:rPr lang="en-US" dirty="0" smtClean="0"/>
              <a:t> </a:t>
            </a:r>
          </a:p>
          <a:p>
            <a:pPr>
              <a:buNone/>
            </a:pPr>
            <a:r>
              <a:rPr lang="en-US" dirty="0" smtClean="0"/>
              <a:t>   (2)  </a:t>
            </a:r>
            <a:r>
              <a:rPr lang="en-US" b="1" dirty="0" smtClean="0">
                <a:solidFill>
                  <a:srgbClr val="FF0000"/>
                </a:solidFill>
              </a:rPr>
              <a:t>Aspect frequency</a:t>
            </a:r>
            <a:r>
              <a:rPr lang="en-US" dirty="0" smtClean="0"/>
              <a:t>: an aspect is important, if it appears frequently in opinion documents.</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7467600" cy="634082"/>
          </a:xfrm>
        </p:spPr>
        <p:txBody>
          <a:bodyPr/>
          <a:lstStyle/>
          <a:p>
            <a:r>
              <a:rPr lang="en-US" dirty="0" smtClean="0"/>
              <a:t>Aspect Relevance</a:t>
            </a:r>
            <a:endParaRPr lang="en-US" dirty="0"/>
          </a:p>
        </p:txBody>
      </p:sp>
      <p:sp>
        <p:nvSpPr>
          <p:cNvPr id="3" name="内容占位符 2"/>
          <p:cNvSpPr>
            <a:spLocks noGrp="1"/>
          </p:cNvSpPr>
          <p:nvPr>
            <p:ph sz="quarter" idx="1"/>
          </p:nvPr>
        </p:nvSpPr>
        <p:spPr>
          <a:xfrm>
            <a:off x="179512" y="980728"/>
            <a:ext cx="8784976" cy="4873752"/>
          </a:xfrm>
        </p:spPr>
        <p:txBody>
          <a:bodyPr>
            <a:normAutofit fontScale="92500"/>
          </a:bodyPr>
          <a:lstStyle/>
          <a:p>
            <a:pPr>
              <a:buNone/>
            </a:pPr>
            <a:r>
              <a:rPr lang="en-US" sz="2800" b="1" dirty="0" smtClean="0">
                <a:solidFill>
                  <a:srgbClr val="FF0000"/>
                </a:solidFill>
              </a:rPr>
              <a:t>  </a:t>
            </a:r>
            <a:r>
              <a:rPr lang="en-US" sz="2800" b="1" dirty="0" smtClean="0"/>
              <a:t>Observations:</a:t>
            </a:r>
            <a:r>
              <a:rPr lang="en-US" sz="2800" b="1" dirty="0" smtClean="0">
                <a:solidFill>
                  <a:srgbClr val="FF0000"/>
                </a:solidFill>
              </a:rPr>
              <a:t> </a:t>
            </a:r>
          </a:p>
          <a:p>
            <a:pPr>
              <a:buNone/>
            </a:pPr>
            <a:r>
              <a:rPr lang="en-US" sz="2800" b="1" dirty="0" smtClean="0">
                <a:solidFill>
                  <a:srgbClr val="FF0000"/>
                </a:solidFill>
              </a:rPr>
              <a:t>  Mutual enforcement </a:t>
            </a:r>
            <a:r>
              <a:rPr lang="en-US" sz="2800" dirty="0" smtClean="0"/>
              <a:t>relations between opinion words, part-whole pattern, “no” pattern  and aspects.</a:t>
            </a:r>
          </a:p>
          <a:p>
            <a:pPr>
              <a:buNone/>
            </a:pPr>
            <a:r>
              <a:rPr lang="en-US" dirty="0" smtClean="0"/>
              <a:t>   E.g.</a:t>
            </a:r>
          </a:p>
          <a:p>
            <a:pPr>
              <a:buNone/>
            </a:pPr>
            <a:r>
              <a:rPr lang="en-US" dirty="0" smtClean="0">
                <a:latin typeface="Century Schoolbook" pitchFamily="18" charset="0"/>
              </a:rPr>
              <a:t>   </a:t>
            </a:r>
            <a:r>
              <a:rPr lang="en-US" sz="2800" dirty="0" smtClean="0">
                <a:latin typeface="Century Schoolbook" pitchFamily="18" charset="0"/>
              </a:rPr>
              <a:t>If an </a:t>
            </a:r>
            <a:r>
              <a:rPr lang="en-US" sz="2800" b="1" dirty="0" smtClean="0">
                <a:solidFill>
                  <a:srgbClr val="0070C0"/>
                </a:solidFill>
                <a:latin typeface="Century Schoolbook" pitchFamily="18" charset="0"/>
              </a:rPr>
              <a:t>adjective</a:t>
            </a:r>
            <a:r>
              <a:rPr lang="en-US" sz="2800" dirty="0" smtClean="0">
                <a:latin typeface="Century Schoolbook" pitchFamily="18" charset="0"/>
              </a:rPr>
              <a:t> </a:t>
            </a:r>
            <a:r>
              <a:rPr lang="en-US" sz="2800" b="1" dirty="0" smtClean="0">
                <a:solidFill>
                  <a:srgbClr val="00B050"/>
                </a:solidFill>
                <a:latin typeface="Century Schoolbook" pitchFamily="18" charset="0"/>
              </a:rPr>
              <a:t>modifies</a:t>
            </a:r>
            <a:r>
              <a:rPr lang="en-US" sz="2800" dirty="0" smtClean="0">
                <a:latin typeface="Century Schoolbook" pitchFamily="18" charset="0"/>
              </a:rPr>
              <a:t> many correct </a:t>
            </a:r>
            <a:r>
              <a:rPr lang="en-US" sz="2800" b="1" dirty="0" smtClean="0">
                <a:solidFill>
                  <a:srgbClr val="0070C0"/>
                </a:solidFill>
                <a:latin typeface="Century Schoolbook" pitchFamily="18" charset="0"/>
              </a:rPr>
              <a:t>aspects</a:t>
            </a:r>
            <a:r>
              <a:rPr lang="en-US" sz="2800" dirty="0" smtClean="0">
                <a:latin typeface="Century Schoolbook" pitchFamily="18" charset="0"/>
              </a:rPr>
              <a:t>, it is highly possible to be a good opinion word. </a:t>
            </a:r>
          </a:p>
          <a:p>
            <a:pPr>
              <a:buNone/>
            </a:pPr>
            <a:endParaRPr lang="en-US" dirty="0" smtClean="0">
              <a:latin typeface="Century Schoolbook" pitchFamily="18" charset="0"/>
            </a:endParaRPr>
          </a:p>
          <a:p>
            <a:pPr>
              <a:buNone/>
            </a:pPr>
            <a:r>
              <a:rPr lang="en-US" sz="2800" dirty="0" smtClean="0">
                <a:latin typeface="Century Schoolbook" pitchFamily="18" charset="0"/>
              </a:rPr>
              <a:t>   If an </a:t>
            </a:r>
            <a:r>
              <a:rPr lang="en-US" sz="2800" b="1" dirty="0" smtClean="0">
                <a:solidFill>
                  <a:srgbClr val="0070C0"/>
                </a:solidFill>
                <a:latin typeface="Century Schoolbook" pitchFamily="18" charset="0"/>
              </a:rPr>
              <a:t>aspect candidate</a:t>
            </a:r>
            <a:r>
              <a:rPr lang="en-US" sz="2800" dirty="0" smtClean="0">
                <a:latin typeface="Century Schoolbook" pitchFamily="18" charset="0"/>
              </a:rPr>
              <a:t> can be </a:t>
            </a:r>
            <a:r>
              <a:rPr lang="en-US" sz="2800" b="1" dirty="0" smtClean="0">
                <a:solidFill>
                  <a:srgbClr val="00B050"/>
                </a:solidFill>
                <a:latin typeface="Century Schoolbook" pitchFamily="18" charset="0"/>
              </a:rPr>
              <a:t>extracted</a:t>
            </a:r>
            <a:r>
              <a:rPr lang="en-US" sz="2800" dirty="0" smtClean="0">
                <a:latin typeface="Century Schoolbook" pitchFamily="18" charset="0"/>
              </a:rPr>
              <a:t> by many </a:t>
            </a:r>
            <a:r>
              <a:rPr lang="en-US" sz="2800" b="1" dirty="0" smtClean="0">
                <a:solidFill>
                  <a:srgbClr val="0070C0"/>
                </a:solidFill>
                <a:latin typeface="Century Schoolbook" pitchFamily="18" charset="0"/>
              </a:rPr>
              <a:t>opinion words, part-whole patterns, </a:t>
            </a:r>
            <a:r>
              <a:rPr lang="en-US" sz="2800" dirty="0" smtClean="0">
                <a:latin typeface="Century Schoolbook" pitchFamily="18" charset="0"/>
              </a:rPr>
              <a:t>or</a:t>
            </a:r>
            <a:r>
              <a:rPr lang="en-US" sz="2800" b="1" dirty="0" smtClean="0">
                <a:solidFill>
                  <a:srgbClr val="0070C0"/>
                </a:solidFill>
                <a:latin typeface="Century Schoolbook" pitchFamily="18" charset="0"/>
              </a:rPr>
              <a:t> “no” pattern</a:t>
            </a:r>
            <a:r>
              <a:rPr lang="en-US" sz="2800" dirty="0" smtClean="0">
                <a:latin typeface="Century Schoolbook" pitchFamily="18" charset="0"/>
              </a:rPr>
              <a:t>, it is also highly likely to be a correct aspect. </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7467600" cy="652934"/>
          </a:xfrm>
        </p:spPr>
        <p:txBody>
          <a:bodyPr/>
          <a:lstStyle/>
          <a:p>
            <a:r>
              <a:rPr lang="en-US" dirty="0" smtClean="0"/>
              <a:t>Use HITS to Measure Aspect Relevance</a:t>
            </a:r>
            <a:endParaRPr lang="en-US" dirty="0"/>
          </a:p>
        </p:txBody>
      </p:sp>
      <p:grpSp>
        <p:nvGrpSpPr>
          <p:cNvPr id="4" name="内容占位符 3"/>
          <p:cNvGrpSpPr>
            <a:grpSpLocks noGrp="1"/>
          </p:cNvGrpSpPr>
          <p:nvPr>
            <p:ph sz="quarter" idx="1"/>
          </p:nvPr>
        </p:nvGrpSpPr>
        <p:grpSpPr>
          <a:xfrm>
            <a:off x="1907704" y="1052736"/>
            <a:ext cx="5698976" cy="2592288"/>
            <a:chOff x="1692275" y="2781300"/>
            <a:chExt cx="3744094" cy="1956069"/>
          </a:xfrm>
        </p:grpSpPr>
        <p:sp>
          <p:nvSpPr>
            <p:cNvPr id="5" name="AutoShape 4"/>
            <p:cNvSpPr>
              <a:spLocks noChangeArrowheads="1"/>
            </p:cNvSpPr>
            <p:nvPr/>
          </p:nvSpPr>
          <p:spPr bwMode="auto">
            <a:xfrm>
              <a:off x="2339975" y="4006850"/>
              <a:ext cx="142875" cy="144463"/>
            </a:xfrm>
            <a:prstGeom prst="octagon">
              <a:avLst>
                <a:gd name="adj" fmla="val 29287"/>
              </a:avLst>
            </a:prstGeom>
            <a:solidFill>
              <a:schemeClr val="tx1"/>
            </a:solidFill>
            <a:ln w="9525">
              <a:solidFill>
                <a:schemeClr val="tx1"/>
              </a:solidFill>
              <a:miter lim="800000"/>
              <a:headEnd/>
              <a:tailEnd/>
            </a:ln>
            <a:effectLst/>
          </p:spPr>
          <p:txBody>
            <a:bodyPr wrap="none" anchor="ctr"/>
            <a:lstStyle/>
            <a:p>
              <a:endParaRPr lang="en-US"/>
            </a:p>
          </p:txBody>
        </p:sp>
        <p:sp>
          <p:nvSpPr>
            <p:cNvPr id="6" name="AutoShape 5"/>
            <p:cNvSpPr>
              <a:spLocks noChangeArrowheads="1"/>
            </p:cNvSpPr>
            <p:nvPr/>
          </p:nvSpPr>
          <p:spPr bwMode="auto">
            <a:xfrm>
              <a:off x="2266950" y="3070225"/>
              <a:ext cx="142875" cy="144463"/>
            </a:xfrm>
            <a:prstGeom prst="octagon">
              <a:avLst>
                <a:gd name="adj" fmla="val 29287"/>
              </a:avLst>
            </a:prstGeom>
            <a:solidFill>
              <a:schemeClr val="tx1"/>
            </a:solidFill>
            <a:ln w="9525">
              <a:solidFill>
                <a:schemeClr val="tx1"/>
              </a:solidFill>
              <a:miter lim="800000"/>
              <a:headEnd/>
              <a:tailEnd/>
            </a:ln>
            <a:effectLst/>
          </p:spPr>
          <p:txBody>
            <a:bodyPr wrap="none" anchor="ctr"/>
            <a:lstStyle/>
            <a:p>
              <a:endParaRPr lang="en-US"/>
            </a:p>
          </p:txBody>
        </p:sp>
        <p:sp>
          <p:nvSpPr>
            <p:cNvPr id="7" name="AutoShape 6"/>
            <p:cNvSpPr>
              <a:spLocks noChangeArrowheads="1"/>
            </p:cNvSpPr>
            <p:nvPr/>
          </p:nvSpPr>
          <p:spPr bwMode="auto">
            <a:xfrm>
              <a:off x="4859338" y="3716338"/>
              <a:ext cx="142875" cy="144462"/>
            </a:xfrm>
            <a:prstGeom prst="octagon">
              <a:avLst>
                <a:gd name="adj" fmla="val 29287"/>
              </a:avLst>
            </a:prstGeom>
            <a:solidFill>
              <a:schemeClr val="tx1"/>
            </a:solidFill>
            <a:ln w="9525">
              <a:solidFill>
                <a:schemeClr val="tx1"/>
              </a:solidFill>
              <a:miter lim="800000"/>
              <a:headEnd/>
              <a:tailEnd/>
            </a:ln>
            <a:effectLst/>
          </p:spPr>
          <p:txBody>
            <a:bodyPr wrap="none" anchor="ctr"/>
            <a:lstStyle/>
            <a:p>
              <a:endParaRPr lang="en-US"/>
            </a:p>
          </p:txBody>
        </p:sp>
        <p:sp>
          <p:nvSpPr>
            <p:cNvPr id="8" name="AutoShape 7"/>
            <p:cNvSpPr>
              <a:spLocks noChangeArrowheads="1"/>
            </p:cNvSpPr>
            <p:nvPr/>
          </p:nvSpPr>
          <p:spPr bwMode="auto">
            <a:xfrm>
              <a:off x="4643438" y="4222750"/>
              <a:ext cx="142875" cy="144463"/>
            </a:xfrm>
            <a:prstGeom prst="octagon">
              <a:avLst>
                <a:gd name="adj" fmla="val 29287"/>
              </a:avLst>
            </a:prstGeom>
            <a:solidFill>
              <a:schemeClr val="tx1"/>
            </a:solidFill>
            <a:ln w="9525">
              <a:solidFill>
                <a:schemeClr val="tx1"/>
              </a:solidFill>
              <a:miter lim="800000"/>
              <a:headEnd/>
              <a:tailEnd/>
            </a:ln>
            <a:effectLst/>
          </p:spPr>
          <p:txBody>
            <a:bodyPr wrap="none" anchor="ctr"/>
            <a:lstStyle/>
            <a:p>
              <a:endParaRPr lang="en-US"/>
            </a:p>
          </p:txBody>
        </p:sp>
        <p:sp>
          <p:nvSpPr>
            <p:cNvPr id="9" name="AutoShape 8"/>
            <p:cNvSpPr>
              <a:spLocks noChangeArrowheads="1"/>
            </p:cNvSpPr>
            <p:nvPr/>
          </p:nvSpPr>
          <p:spPr bwMode="auto">
            <a:xfrm>
              <a:off x="4570413" y="3286125"/>
              <a:ext cx="142875" cy="144463"/>
            </a:xfrm>
            <a:prstGeom prst="octagon">
              <a:avLst>
                <a:gd name="adj" fmla="val 29287"/>
              </a:avLst>
            </a:prstGeom>
            <a:solidFill>
              <a:schemeClr val="tx1"/>
            </a:solidFill>
            <a:ln w="9525">
              <a:solidFill>
                <a:schemeClr val="tx1"/>
              </a:solidFill>
              <a:miter lim="800000"/>
              <a:headEnd/>
              <a:tailEnd/>
            </a:ln>
            <a:effectLst/>
          </p:spPr>
          <p:txBody>
            <a:bodyPr wrap="none" anchor="ctr"/>
            <a:lstStyle/>
            <a:p>
              <a:endParaRPr lang="en-US"/>
            </a:p>
          </p:txBody>
        </p:sp>
        <p:sp>
          <p:nvSpPr>
            <p:cNvPr id="10" name="Oval 9"/>
            <p:cNvSpPr>
              <a:spLocks noChangeArrowheads="1"/>
            </p:cNvSpPr>
            <p:nvPr/>
          </p:nvSpPr>
          <p:spPr bwMode="auto">
            <a:xfrm>
              <a:off x="1692275" y="2781300"/>
              <a:ext cx="1368425" cy="1871663"/>
            </a:xfrm>
            <a:prstGeom prst="ellipse">
              <a:avLst/>
            </a:prstGeom>
            <a:solidFill>
              <a:schemeClr val="accent1">
                <a:alpha val="46001"/>
              </a:schemeClr>
            </a:solidFill>
            <a:ln w="9525">
              <a:solidFill>
                <a:schemeClr val="tx1"/>
              </a:solidFill>
              <a:round/>
              <a:headEnd/>
              <a:tailEnd/>
            </a:ln>
            <a:effectLst/>
          </p:spPr>
          <p:txBody>
            <a:bodyPr wrap="none" anchor="ctr"/>
            <a:lstStyle/>
            <a:p>
              <a:endParaRPr lang="en-US"/>
            </a:p>
          </p:txBody>
        </p:sp>
        <p:sp>
          <p:nvSpPr>
            <p:cNvPr id="11" name="Oval 10"/>
            <p:cNvSpPr>
              <a:spLocks noChangeArrowheads="1"/>
            </p:cNvSpPr>
            <p:nvPr/>
          </p:nvSpPr>
          <p:spPr bwMode="auto">
            <a:xfrm>
              <a:off x="4067944" y="2852936"/>
              <a:ext cx="1368425" cy="1884433"/>
            </a:xfrm>
            <a:prstGeom prst="ellipse">
              <a:avLst/>
            </a:prstGeom>
            <a:solidFill>
              <a:schemeClr val="accent1">
                <a:alpha val="46001"/>
              </a:schemeClr>
            </a:solidFill>
            <a:ln w="9525">
              <a:solidFill>
                <a:schemeClr val="tx1"/>
              </a:solidFill>
              <a:round/>
              <a:headEnd/>
              <a:tailEnd/>
            </a:ln>
            <a:effectLst/>
          </p:spPr>
          <p:txBody>
            <a:bodyPr wrap="none" anchor="ctr"/>
            <a:lstStyle/>
            <a:p>
              <a:endParaRPr lang="en-US"/>
            </a:p>
          </p:txBody>
        </p:sp>
      </p:grpSp>
      <p:sp>
        <p:nvSpPr>
          <p:cNvPr id="18" name="圆角矩形标注 17"/>
          <p:cNvSpPr/>
          <p:nvPr/>
        </p:nvSpPr>
        <p:spPr>
          <a:xfrm>
            <a:off x="7092280" y="980728"/>
            <a:ext cx="1800200" cy="1008112"/>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Aspects</a:t>
            </a:r>
            <a:endParaRPr lang="en-US" sz="2400" b="1" dirty="0"/>
          </a:p>
        </p:txBody>
      </p:sp>
      <p:sp>
        <p:nvSpPr>
          <p:cNvPr id="19" name="圆角矩形标注 18"/>
          <p:cNvSpPr/>
          <p:nvPr/>
        </p:nvSpPr>
        <p:spPr>
          <a:xfrm>
            <a:off x="251520" y="980728"/>
            <a:ext cx="2304256" cy="2232248"/>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Opinion words,</a:t>
            </a:r>
          </a:p>
          <a:p>
            <a:pPr algn="ctr"/>
            <a:r>
              <a:rPr lang="en-US" sz="2400" b="1" dirty="0" smtClean="0"/>
              <a:t>Part-whole pattern,</a:t>
            </a:r>
          </a:p>
          <a:p>
            <a:pPr algn="ctr"/>
            <a:r>
              <a:rPr lang="en-US" sz="2400" b="1" dirty="0" smtClean="0"/>
              <a:t>“no” pattern</a:t>
            </a:r>
            <a:endParaRPr lang="en-US" sz="2400" b="1" dirty="0"/>
          </a:p>
        </p:txBody>
      </p:sp>
      <p:sp>
        <p:nvSpPr>
          <p:cNvPr id="20" name="矩形 19"/>
          <p:cNvSpPr/>
          <p:nvPr/>
        </p:nvSpPr>
        <p:spPr>
          <a:xfrm>
            <a:off x="395536" y="4365104"/>
            <a:ext cx="8352928" cy="1384995"/>
          </a:xfrm>
          <a:prstGeom prst="rect">
            <a:avLst/>
          </a:prstGeom>
        </p:spPr>
        <p:txBody>
          <a:bodyPr wrap="square">
            <a:spAutoFit/>
          </a:bodyPr>
          <a:lstStyle/>
          <a:p>
            <a:pPr algn="just">
              <a:spcBef>
                <a:spcPct val="30000"/>
              </a:spcBef>
            </a:pPr>
            <a:r>
              <a:rPr lang="en-US" sz="2800" dirty="0" smtClean="0">
                <a:latin typeface="Century Schoolbook" pitchFamily="18" charset="0"/>
              </a:rPr>
              <a:t>Web page ranking algorithm</a:t>
            </a:r>
            <a:r>
              <a:rPr lang="en-US" sz="2800" b="1" dirty="0" smtClean="0">
                <a:solidFill>
                  <a:srgbClr val="FF0000"/>
                </a:solidFill>
                <a:latin typeface="Century Schoolbook" pitchFamily="18" charset="0"/>
              </a:rPr>
              <a:t> </a:t>
            </a:r>
            <a:r>
              <a:rPr lang="en-US" sz="2800" dirty="0" smtClean="0">
                <a:latin typeface="Century Schoolbook" pitchFamily="18" charset="0"/>
              </a:rPr>
              <a:t>(</a:t>
            </a:r>
            <a:r>
              <a:rPr lang="en-US" sz="2800" b="1" dirty="0" smtClean="0">
                <a:solidFill>
                  <a:srgbClr val="FF0000"/>
                </a:solidFill>
                <a:latin typeface="Century Schoolbook" pitchFamily="18" charset="0"/>
              </a:rPr>
              <a:t>HITS</a:t>
            </a:r>
            <a:r>
              <a:rPr lang="en-US" sz="2800" dirty="0" smtClean="0">
                <a:latin typeface="Century Schoolbook" pitchFamily="18" charset="0"/>
              </a:rPr>
              <a:t>)</a:t>
            </a:r>
            <a:r>
              <a:rPr lang="en-US" sz="2800" b="1" dirty="0" smtClean="0">
                <a:solidFill>
                  <a:srgbClr val="FF0000"/>
                </a:solidFill>
                <a:latin typeface="Century Schoolbook" pitchFamily="18" charset="0"/>
              </a:rPr>
              <a:t> </a:t>
            </a:r>
            <a:r>
              <a:rPr lang="en-US" sz="2800" dirty="0" smtClean="0">
                <a:latin typeface="Century Schoolbook" pitchFamily="18" charset="0"/>
              </a:rPr>
              <a:t>can be applied. If </a:t>
            </a:r>
            <a:r>
              <a:rPr lang="en-US" sz="2800" dirty="0" smtClean="0"/>
              <a:t>an aspect candidate has high-ranked authority score, it should be a correct aspect.</a:t>
            </a:r>
            <a:endParaRPr lang="en-US" sz="2800" i="1" dirty="0">
              <a:latin typeface="Century Schoolbook" pitchFamily="18" charset="0"/>
            </a:endParaRPr>
          </a:p>
        </p:txBody>
      </p:sp>
      <p:cxnSp>
        <p:nvCxnSpPr>
          <p:cNvPr id="22" name="直接箭头连接符 21"/>
          <p:cNvCxnSpPr/>
          <p:nvPr/>
        </p:nvCxnSpPr>
        <p:spPr>
          <a:xfrm>
            <a:off x="2987824" y="1556792"/>
            <a:ext cx="3456384" cy="151216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2987824" y="1556792"/>
            <a:ext cx="3744416" cy="792088"/>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3131840" y="1844824"/>
            <a:ext cx="3168352" cy="86409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V="1">
            <a:off x="3059832" y="2420888"/>
            <a:ext cx="3672408" cy="288032"/>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411760" y="3645024"/>
            <a:ext cx="1080120" cy="461665"/>
          </a:xfrm>
          <a:prstGeom prst="rect">
            <a:avLst/>
          </a:prstGeom>
          <a:noFill/>
        </p:spPr>
        <p:txBody>
          <a:bodyPr wrap="square" rtlCol="0">
            <a:spAutoFit/>
          </a:bodyPr>
          <a:lstStyle/>
          <a:p>
            <a:r>
              <a:rPr lang="en-US" sz="2400" b="1" dirty="0" smtClean="0">
                <a:solidFill>
                  <a:srgbClr val="00B050"/>
                </a:solidFill>
              </a:rPr>
              <a:t>Hubs</a:t>
            </a:r>
            <a:endParaRPr lang="en-US" sz="2400" b="1" dirty="0">
              <a:solidFill>
                <a:srgbClr val="00B050"/>
              </a:solidFill>
            </a:endParaRPr>
          </a:p>
        </p:txBody>
      </p:sp>
      <p:sp>
        <p:nvSpPr>
          <p:cNvPr id="30" name="TextBox 29"/>
          <p:cNvSpPr txBox="1"/>
          <p:nvPr/>
        </p:nvSpPr>
        <p:spPr>
          <a:xfrm>
            <a:off x="5580112" y="3645024"/>
            <a:ext cx="2016224" cy="461665"/>
          </a:xfrm>
          <a:prstGeom prst="rect">
            <a:avLst/>
          </a:prstGeom>
          <a:noFill/>
        </p:spPr>
        <p:txBody>
          <a:bodyPr wrap="square" rtlCol="0">
            <a:spAutoFit/>
          </a:bodyPr>
          <a:lstStyle/>
          <a:p>
            <a:r>
              <a:rPr lang="en-US" sz="2400" b="1" dirty="0" smtClean="0">
                <a:solidFill>
                  <a:srgbClr val="00B050"/>
                </a:solidFill>
              </a:rPr>
              <a:t>Authorities</a:t>
            </a:r>
            <a:endParaRPr lang="en-US" sz="2400" b="1" dirty="0">
              <a:solidFill>
                <a:srgbClr val="00B05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7467600" cy="652934"/>
          </a:xfrm>
        </p:spPr>
        <p:txBody>
          <a:bodyPr/>
          <a:lstStyle/>
          <a:p>
            <a:r>
              <a:rPr lang="en-US" dirty="0" smtClean="0"/>
              <a:t>Aspect Ranking </a:t>
            </a:r>
            <a:endParaRPr lang="en-US" dirty="0"/>
          </a:p>
        </p:txBody>
      </p:sp>
      <p:sp>
        <p:nvSpPr>
          <p:cNvPr id="3" name="内容占位符 2"/>
          <p:cNvSpPr>
            <a:spLocks noGrp="1"/>
          </p:cNvSpPr>
          <p:nvPr>
            <p:ph sz="quarter" idx="1"/>
          </p:nvPr>
        </p:nvSpPr>
        <p:spPr>
          <a:xfrm>
            <a:off x="251520" y="1052736"/>
            <a:ext cx="8640960" cy="4873752"/>
          </a:xfrm>
        </p:spPr>
        <p:txBody>
          <a:bodyPr>
            <a:normAutofit/>
          </a:bodyPr>
          <a:lstStyle/>
          <a:p>
            <a:pPr algn="just">
              <a:buNone/>
            </a:pPr>
            <a:r>
              <a:rPr lang="en-US" sz="2800" dirty="0" smtClean="0">
                <a:latin typeface="Century Schoolbook" pitchFamily="18" charset="0"/>
              </a:rPr>
              <a:t>   The final ranking score considering </a:t>
            </a:r>
            <a:r>
              <a:rPr lang="en-US" sz="2800" b="1" dirty="0" smtClean="0">
                <a:solidFill>
                  <a:srgbClr val="FF0000"/>
                </a:solidFill>
                <a:latin typeface="Century Schoolbook" pitchFamily="18" charset="0"/>
              </a:rPr>
              <a:t>aspect relevance</a:t>
            </a:r>
            <a:r>
              <a:rPr lang="en-US" sz="2800" dirty="0" smtClean="0">
                <a:latin typeface="Century Schoolbook" pitchFamily="18" charset="0"/>
              </a:rPr>
              <a:t> and </a:t>
            </a:r>
            <a:r>
              <a:rPr lang="en-US" sz="2800" b="1" dirty="0" smtClean="0">
                <a:solidFill>
                  <a:srgbClr val="0070C0"/>
                </a:solidFill>
                <a:latin typeface="Century Schoolbook" pitchFamily="18" charset="0"/>
              </a:rPr>
              <a:t>aspect frequency</a:t>
            </a:r>
            <a:r>
              <a:rPr lang="en-US" sz="2800" b="1" dirty="0" smtClean="0">
                <a:latin typeface="Century Schoolbook" pitchFamily="18" charset="0"/>
              </a:rPr>
              <a:t> </a:t>
            </a:r>
          </a:p>
          <a:p>
            <a:pPr algn="just">
              <a:buNone/>
            </a:pPr>
            <a:endParaRPr lang="en-US" sz="2800" b="1" dirty="0" smtClean="0">
              <a:latin typeface="Century Schoolbook" pitchFamily="18" charset="0"/>
            </a:endParaRPr>
          </a:p>
          <a:p>
            <a:pPr algn="just">
              <a:buNone/>
            </a:pPr>
            <a:r>
              <a:rPr lang="en-US" sz="2800" dirty="0" smtClean="0">
                <a:latin typeface="Century Schoolbook" pitchFamily="18" charset="0"/>
              </a:rPr>
              <a:t>                        </a:t>
            </a:r>
            <a:r>
              <a:rPr lang="en-US" sz="2800" i="1" dirty="0" smtClean="0">
                <a:latin typeface="Century Schoolbook" pitchFamily="18" charset="0"/>
              </a:rPr>
              <a:t>S  = S(a) * log (freq(a))</a:t>
            </a:r>
          </a:p>
          <a:p>
            <a:pPr algn="just">
              <a:buNone/>
            </a:pPr>
            <a:endParaRPr lang="en-US" sz="2800" i="1" dirty="0" smtClean="0">
              <a:latin typeface="Century Schoolbook" pitchFamily="18" charset="0"/>
            </a:endParaRPr>
          </a:p>
          <a:p>
            <a:pPr algn="just">
              <a:buNone/>
            </a:pPr>
            <a:r>
              <a:rPr lang="en-US" sz="2800" i="1" dirty="0" smtClean="0">
                <a:latin typeface="Century Schoolbook" pitchFamily="18" charset="0"/>
              </a:rPr>
              <a:t>    freq(a)</a:t>
            </a:r>
            <a:r>
              <a:rPr lang="en-US" sz="2800" dirty="0" smtClean="0">
                <a:latin typeface="Century Schoolbook" pitchFamily="18" charset="0"/>
              </a:rPr>
              <a:t> is the frequency count of aspect </a:t>
            </a:r>
            <a:r>
              <a:rPr lang="en-US" sz="2800" i="1" dirty="0" smtClean="0">
                <a:latin typeface="Century Schoolbook" pitchFamily="18" charset="0"/>
              </a:rPr>
              <a:t>a</a:t>
            </a:r>
            <a:r>
              <a:rPr lang="en-US" sz="2800" dirty="0" smtClean="0">
                <a:latin typeface="Century Schoolbook" pitchFamily="18" charset="0"/>
              </a:rPr>
              <a:t>. and </a:t>
            </a:r>
            <a:r>
              <a:rPr lang="en-US" sz="2800" i="1" dirty="0" smtClean="0">
                <a:latin typeface="Century Schoolbook" pitchFamily="18" charset="0"/>
              </a:rPr>
              <a:t>S(a)</a:t>
            </a:r>
            <a:r>
              <a:rPr lang="en-US" sz="2800" dirty="0" smtClean="0">
                <a:latin typeface="Century Schoolbook" pitchFamily="18" charset="0"/>
              </a:rPr>
              <a:t> is the authority score of aspect </a:t>
            </a:r>
            <a:r>
              <a:rPr lang="en-US" sz="2800" i="1" dirty="0" smtClean="0">
                <a:latin typeface="Century Schoolbook" pitchFamily="18" charset="0"/>
              </a:rPr>
              <a:t>a</a:t>
            </a:r>
            <a:r>
              <a:rPr lang="en-US" sz="2800" dirty="0" smtClean="0">
                <a:latin typeface="Century Schoolbook" pitchFamily="18" charset="0"/>
              </a:rPr>
              <a:t>. </a:t>
            </a:r>
          </a:p>
          <a:p>
            <a:pPr>
              <a:buNone/>
            </a:pPr>
            <a:endParaRPr lang="en-US" sz="2800" dirty="0"/>
          </a:p>
        </p:txBody>
      </p:sp>
      <p:cxnSp>
        <p:nvCxnSpPr>
          <p:cNvPr id="4" name="Straight Arrow Connector 26"/>
          <p:cNvCxnSpPr/>
          <p:nvPr/>
        </p:nvCxnSpPr>
        <p:spPr>
          <a:xfrm>
            <a:off x="3419872" y="3068960"/>
            <a:ext cx="1008112" cy="0"/>
          </a:xfrm>
          <a:prstGeom prst="straightConnector1">
            <a:avLst/>
          </a:prstGeom>
          <a:ln w="57150">
            <a:solidFill>
              <a:srgbClr val="C00000"/>
            </a:solidFill>
            <a:tailEnd type="non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6" name="Straight Arrow Connector 26"/>
          <p:cNvCxnSpPr/>
          <p:nvPr/>
        </p:nvCxnSpPr>
        <p:spPr>
          <a:xfrm>
            <a:off x="4644008" y="3068960"/>
            <a:ext cx="1800200" cy="0"/>
          </a:xfrm>
          <a:prstGeom prst="straightConnector1">
            <a:avLst/>
          </a:prstGeom>
          <a:ln w="57150">
            <a:solidFill>
              <a:srgbClr val="0070C0"/>
            </a:solidFill>
            <a:tailEnd type="non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7467600" cy="652934"/>
          </a:xfrm>
        </p:spPr>
        <p:txBody>
          <a:bodyPr/>
          <a:lstStyle/>
          <a:p>
            <a:r>
              <a:rPr lang="en-US" dirty="0" smtClean="0"/>
              <a:t>Experimental Results</a:t>
            </a:r>
            <a:endParaRPr lang="en-US" dirty="0"/>
          </a:p>
        </p:txBody>
      </p:sp>
      <p:pic>
        <p:nvPicPr>
          <p:cNvPr id="111618" name="Picture 2"/>
          <p:cNvPicPr>
            <a:picLocks noGrp="1" noChangeAspect="1" noChangeArrowheads="1"/>
          </p:cNvPicPr>
          <p:nvPr>
            <p:ph sz="quarter" idx="1"/>
          </p:nvPr>
        </p:nvPicPr>
        <p:blipFill>
          <a:blip r:embed="rId2" cstate="print"/>
          <a:srcRect/>
          <a:stretch>
            <a:fillRect/>
          </a:stretch>
        </p:blipFill>
        <p:spPr bwMode="auto">
          <a:xfrm>
            <a:off x="992832" y="962554"/>
            <a:ext cx="6747520" cy="3895782"/>
          </a:xfrm>
          <a:prstGeom prst="rect">
            <a:avLst/>
          </a:prstGeom>
          <a:noFill/>
          <a:ln w="9525">
            <a:noFill/>
            <a:miter lim="800000"/>
            <a:headEnd/>
            <a:tailEnd/>
          </a:ln>
        </p:spPr>
      </p:pic>
      <p:sp>
        <p:nvSpPr>
          <p:cNvPr id="5" name="TextBox 4"/>
          <p:cNvSpPr txBox="1"/>
          <p:nvPr/>
        </p:nvSpPr>
        <p:spPr>
          <a:xfrm>
            <a:off x="971600" y="5085184"/>
            <a:ext cx="7056784" cy="830997"/>
          </a:xfrm>
          <a:prstGeom prst="rect">
            <a:avLst/>
          </a:prstGeom>
          <a:noFill/>
        </p:spPr>
        <p:txBody>
          <a:bodyPr wrap="square" rtlCol="0">
            <a:spAutoFit/>
          </a:bodyPr>
          <a:lstStyle/>
          <a:p>
            <a:r>
              <a:rPr lang="en-US" sz="2400" b="1" dirty="0" smtClean="0">
                <a:solidFill>
                  <a:srgbClr val="0070C0"/>
                </a:solidFill>
              </a:rPr>
              <a:t>Results with different corpus size  </a:t>
            </a:r>
          </a:p>
          <a:p>
            <a:r>
              <a:rPr lang="en-US" sz="2400" b="1" dirty="0" smtClean="0">
                <a:solidFill>
                  <a:srgbClr val="FF0000"/>
                </a:solidFill>
              </a:rPr>
              <a:t>Better recall </a:t>
            </a:r>
            <a:r>
              <a:rPr lang="en-US" sz="2400" b="1" dirty="0" smtClean="0">
                <a:solidFill>
                  <a:srgbClr val="0070C0"/>
                </a:solidFill>
              </a:rPr>
              <a:t>than double propagation</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7467600" cy="580926"/>
          </a:xfrm>
        </p:spPr>
        <p:txBody>
          <a:bodyPr/>
          <a:lstStyle/>
          <a:p>
            <a:r>
              <a:rPr lang="en-US" dirty="0" smtClean="0"/>
              <a:t>Experimental Results</a:t>
            </a:r>
            <a:endParaRPr lang="en-US" dirty="0"/>
          </a:p>
        </p:txBody>
      </p:sp>
      <p:pic>
        <p:nvPicPr>
          <p:cNvPr id="112642" name="Picture 2"/>
          <p:cNvPicPr>
            <a:picLocks noGrp="1" noChangeAspect="1" noChangeArrowheads="1"/>
          </p:cNvPicPr>
          <p:nvPr>
            <p:ph sz="quarter" idx="1"/>
          </p:nvPr>
        </p:nvPicPr>
        <p:blipFill>
          <a:blip r:embed="rId2" cstate="print"/>
          <a:srcRect/>
          <a:stretch>
            <a:fillRect/>
          </a:stretch>
        </p:blipFill>
        <p:spPr bwMode="auto">
          <a:xfrm>
            <a:off x="1331640" y="836712"/>
            <a:ext cx="6192687" cy="4285403"/>
          </a:xfrm>
          <a:prstGeom prst="rect">
            <a:avLst/>
          </a:prstGeom>
          <a:noFill/>
          <a:ln w="9525">
            <a:noFill/>
            <a:miter lim="800000"/>
            <a:headEnd/>
            <a:tailEnd/>
          </a:ln>
        </p:spPr>
      </p:pic>
      <p:sp>
        <p:nvSpPr>
          <p:cNvPr id="5" name="TextBox 4"/>
          <p:cNvSpPr txBox="1"/>
          <p:nvPr/>
        </p:nvSpPr>
        <p:spPr>
          <a:xfrm>
            <a:off x="899592" y="5373216"/>
            <a:ext cx="7992888" cy="461665"/>
          </a:xfrm>
          <a:prstGeom prst="rect">
            <a:avLst/>
          </a:prstGeom>
          <a:noFill/>
        </p:spPr>
        <p:txBody>
          <a:bodyPr wrap="square" rtlCol="0">
            <a:spAutoFit/>
          </a:bodyPr>
          <a:lstStyle/>
          <a:p>
            <a:r>
              <a:rPr lang="en-US" sz="2400" b="1" dirty="0" smtClean="0">
                <a:solidFill>
                  <a:srgbClr val="0070C0"/>
                </a:solidFill>
              </a:rPr>
              <a:t>Better than that ranked by pure frequency</a:t>
            </a:r>
            <a:endParaRPr lang="en-US" sz="2400" b="1" dirty="0">
              <a:solidFill>
                <a:srgbClr val="0070C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32656"/>
            <a:ext cx="7467600" cy="576064"/>
          </a:xfrm>
        </p:spPr>
        <p:txBody>
          <a:bodyPr/>
          <a:lstStyle/>
          <a:p>
            <a:r>
              <a:rPr lang="en-US" dirty="0" smtClean="0"/>
              <a:t>Road Map</a:t>
            </a:r>
            <a:endParaRPr lang="en-US" dirty="0"/>
          </a:p>
        </p:txBody>
      </p:sp>
      <p:sp>
        <p:nvSpPr>
          <p:cNvPr id="3" name="内容占位符 2"/>
          <p:cNvSpPr>
            <a:spLocks noGrp="1"/>
          </p:cNvSpPr>
          <p:nvPr>
            <p:ph sz="quarter" idx="1"/>
          </p:nvPr>
        </p:nvSpPr>
        <p:spPr>
          <a:xfrm>
            <a:off x="467544" y="1124744"/>
            <a:ext cx="8424936" cy="4032448"/>
          </a:xfrm>
        </p:spPr>
        <p:txBody>
          <a:bodyPr>
            <a:normAutofit/>
          </a:bodyPr>
          <a:lstStyle/>
          <a:p>
            <a:r>
              <a:rPr lang="en-US" sz="2800" dirty="0" smtClean="0"/>
              <a:t>Introduction</a:t>
            </a:r>
          </a:p>
          <a:p>
            <a:r>
              <a:rPr lang="en-US" sz="2800" dirty="0" smtClean="0"/>
              <a:t>Aspect Extraction</a:t>
            </a:r>
          </a:p>
          <a:p>
            <a:r>
              <a:rPr lang="en-US" sz="2800" b="1" dirty="0" smtClean="0">
                <a:solidFill>
                  <a:srgbClr val="FF0000"/>
                </a:solidFill>
              </a:rPr>
              <a:t>Identify Noun Aspect Implying Opinion</a:t>
            </a:r>
          </a:p>
          <a:p>
            <a:r>
              <a:rPr lang="en-US" sz="2800" dirty="0" smtClean="0"/>
              <a:t>Extract Resource Term</a:t>
            </a:r>
          </a:p>
          <a:p>
            <a:r>
              <a:rPr lang="en-US" sz="2800" dirty="0" smtClean="0"/>
              <a:t>Entity Extraction</a:t>
            </a:r>
          </a:p>
          <a:p>
            <a:r>
              <a:rPr lang="en-US" sz="2800" dirty="0" smtClean="0"/>
              <a:t>Identify Topic Documents from a Collection</a:t>
            </a:r>
            <a:endParaRPr lang="en-US" sz="2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7467600" cy="634082"/>
          </a:xfrm>
        </p:spPr>
        <p:txBody>
          <a:bodyPr/>
          <a:lstStyle/>
          <a:p>
            <a:r>
              <a:rPr lang="en-US" dirty="0" smtClean="0"/>
              <a:t>Introduction</a:t>
            </a:r>
            <a:endParaRPr lang="en-US" dirty="0"/>
          </a:p>
        </p:txBody>
      </p:sp>
      <p:sp>
        <p:nvSpPr>
          <p:cNvPr id="3" name="内容占位符 2"/>
          <p:cNvSpPr>
            <a:spLocks noGrp="1"/>
          </p:cNvSpPr>
          <p:nvPr>
            <p:ph sz="quarter" idx="1"/>
          </p:nvPr>
        </p:nvSpPr>
        <p:spPr>
          <a:xfrm>
            <a:off x="179512" y="980728"/>
            <a:ext cx="8568952" cy="5877272"/>
          </a:xfrm>
        </p:spPr>
        <p:txBody>
          <a:bodyPr>
            <a:normAutofit lnSpcReduction="10000"/>
          </a:bodyPr>
          <a:lstStyle/>
          <a:p>
            <a:pPr>
              <a:buNone/>
            </a:pPr>
            <a:r>
              <a:rPr lang="en-US" sz="2800" dirty="0" smtClean="0"/>
              <a:t>   E.g. </a:t>
            </a:r>
            <a:r>
              <a:rPr lang="en-US" sz="2800" dirty="0" smtClean="0">
                <a:solidFill>
                  <a:srgbClr val="0070C0"/>
                </a:solidFill>
              </a:rPr>
              <a:t>“</a:t>
            </a:r>
            <a:r>
              <a:rPr lang="en-US" sz="2800" i="1" dirty="0" smtClean="0">
                <a:solidFill>
                  <a:srgbClr val="0070C0"/>
                </a:solidFill>
              </a:rPr>
              <a:t>Within a month, a </a:t>
            </a:r>
            <a:r>
              <a:rPr lang="en-US" sz="2800" i="1" dirty="0" smtClean="0">
                <a:solidFill>
                  <a:srgbClr val="FF0000"/>
                </a:solidFill>
              </a:rPr>
              <a:t>valley</a:t>
            </a:r>
            <a:r>
              <a:rPr lang="en-US" sz="2800" i="1" dirty="0" smtClean="0">
                <a:solidFill>
                  <a:srgbClr val="0070C0"/>
                </a:solidFill>
              </a:rPr>
              <a:t> formed in the middle of  the mattress</a:t>
            </a:r>
            <a:r>
              <a:rPr lang="en-US" sz="2800" i="1" dirty="0" smtClean="0">
                <a:solidFill>
                  <a:srgbClr val="0000FF"/>
                </a:solidFill>
              </a:rPr>
              <a:t>.</a:t>
            </a:r>
            <a:r>
              <a:rPr lang="en-US" sz="2800" i="1" dirty="0" smtClean="0">
                <a:solidFill>
                  <a:srgbClr val="0070C0"/>
                </a:solidFill>
              </a:rPr>
              <a:t>”</a:t>
            </a:r>
          </a:p>
          <a:p>
            <a:pPr>
              <a:buNone/>
            </a:pPr>
            <a:endParaRPr lang="en-US" i="1" dirty="0" smtClean="0">
              <a:solidFill>
                <a:srgbClr val="0000FF"/>
              </a:solidFill>
            </a:endParaRPr>
          </a:p>
          <a:p>
            <a:pPr>
              <a:buNone/>
            </a:pPr>
            <a:r>
              <a:rPr lang="en-US" sz="2800" dirty="0" smtClean="0"/>
              <a:t>    “</a:t>
            </a:r>
            <a:r>
              <a:rPr lang="en-US" sz="2800" b="1" dirty="0" smtClean="0">
                <a:solidFill>
                  <a:srgbClr val="FF0000"/>
                </a:solidFill>
              </a:rPr>
              <a:t>valley</a:t>
            </a:r>
            <a:r>
              <a:rPr lang="en-US" sz="2800" dirty="0" smtClean="0"/>
              <a:t>” indicates the quality of the mattress (a </a:t>
            </a:r>
            <a:r>
              <a:rPr lang="en-US" sz="2800" b="1" dirty="0" smtClean="0">
                <a:solidFill>
                  <a:srgbClr val="00B050"/>
                </a:solidFill>
              </a:rPr>
              <a:t>product aspect</a:t>
            </a:r>
            <a:r>
              <a:rPr lang="en-US" sz="2800" dirty="0" smtClean="0"/>
              <a:t>) and also implies a negative opinion. </a:t>
            </a:r>
          </a:p>
          <a:p>
            <a:pPr>
              <a:buNone/>
            </a:pPr>
            <a:endParaRPr lang="en-US" sz="2800" dirty="0" smtClean="0"/>
          </a:p>
          <a:p>
            <a:pPr>
              <a:buNone/>
            </a:pPr>
            <a:r>
              <a:rPr lang="en-US" dirty="0" smtClean="0"/>
              <a:t>   </a:t>
            </a:r>
            <a:r>
              <a:rPr lang="en-US" sz="2800" dirty="0" smtClean="0"/>
              <a:t>These noun aspects are not </a:t>
            </a:r>
            <a:r>
              <a:rPr lang="en-US" sz="2800" b="1" dirty="0" smtClean="0">
                <a:solidFill>
                  <a:srgbClr val="FF0000"/>
                </a:solidFill>
              </a:rPr>
              <a:t>subjective</a:t>
            </a:r>
            <a:r>
              <a:rPr lang="en-US" sz="2800" dirty="0" smtClean="0"/>
              <a:t> but </a:t>
            </a:r>
            <a:r>
              <a:rPr lang="en-US" sz="2800" b="1" dirty="0" smtClean="0">
                <a:solidFill>
                  <a:srgbClr val="0070C0"/>
                </a:solidFill>
              </a:rPr>
              <a:t>objective</a:t>
            </a:r>
            <a:r>
              <a:rPr lang="en-US" sz="2800" dirty="0" smtClean="0"/>
              <a:t>. Their involved sentences are also objective sentences but imply positive or negative opinions.  </a:t>
            </a:r>
            <a:endParaRPr lang="en-US" sz="2800" b="1" dirty="0" smtClean="0">
              <a:solidFill>
                <a:srgbClr val="00B050"/>
              </a:solidFill>
            </a:endParaRPr>
          </a:p>
          <a:p>
            <a:pPr>
              <a:buNone/>
            </a:pPr>
            <a:endParaRPr lang="en-US" sz="3100" dirty="0" smtClean="0"/>
          </a:p>
          <a:p>
            <a:pPr>
              <a:buNone/>
            </a:pPr>
            <a:r>
              <a:rPr lang="en-US" sz="3100" dirty="0" smtClean="0"/>
              <a:t>   </a:t>
            </a:r>
            <a:endParaRPr lang="en-US" sz="31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16632"/>
            <a:ext cx="7467600" cy="634082"/>
          </a:xfrm>
        </p:spPr>
        <p:txBody>
          <a:bodyPr/>
          <a:lstStyle/>
          <a:p>
            <a:r>
              <a:rPr lang="en-US" dirty="0" smtClean="0"/>
              <a:t>Proposed Method</a:t>
            </a:r>
            <a:endParaRPr lang="en-US" dirty="0"/>
          </a:p>
        </p:txBody>
      </p:sp>
      <p:sp>
        <p:nvSpPr>
          <p:cNvPr id="3" name="内容占位符 2"/>
          <p:cNvSpPr>
            <a:spLocks noGrp="1"/>
          </p:cNvSpPr>
          <p:nvPr>
            <p:ph sz="quarter" idx="1"/>
          </p:nvPr>
        </p:nvSpPr>
        <p:spPr>
          <a:xfrm>
            <a:off x="539552" y="836712"/>
            <a:ext cx="8604448" cy="5184576"/>
          </a:xfrm>
        </p:spPr>
        <p:txBody>
          <a:bodyPr>
            <a:normAutofit fontScale="92500" lnSpcReduction="10000"/>
          </a:bodyPr>
          <a:lstStyle/>
          <a:p>
            <a:r>
              <a:rPr lang="en-US" sz="3000" b="1" dirty="0" smtClean="0"/>
              <a:t>Step 1: Candidate extraction</a:t>
            </a:r>
          </a:p>
          <a:p>
            <a:pPr defTabSz="4389438">
              <a:buNone/>
            </a:pPr>
            <a:r>
              <a:rPr lang="en-US" sz="2800" dirty="0" smtClean="0"/>
              <a:t>   </a:t>
            </a:r>
            <a:r>
              <a:rPr lang="en-US" sz="3000" dirty="0" smtClean="0"/>
              <a:t>Identified by the its surrounding opinion context. </a:t>
            </a:r>
          </a:p>
          <a:p>
            <a:pPr algn="just" defTabSz="4389438">
              <a:buNone/>
            </a:pPr>
            <a:endParaRPr lang="en-US" sz="2800" dirty="0" smtClean="0"/>
          </a:p>
          <a:p>
            <a:pPr defTabSz="4389438">
              <a:buNone/>
            </a:pPr>
            <a:r>
              <a:rPr lang="en-US" sz="2800" dirty="0" smtClean="0"/>
              <a:t>   </a:t>
            </a:r>
            <a:r>
              <a:rPr lang="en-US" sz="3000" dirty="0" smtClean="0"/>
              <a:t>If a noun aspect occurs in negative (respectively positive) opinion contexts </a:t>
            </a:r>
            <a:r>
              <a:rPr lang="en-US" sz="3000" b="1" dirty="0" smtClean="0">
                <a:solidFill>
                  <a:srgbClr val="0070C0"/>
                </a:solidFill>
              </a:rPr>
              <a:t>significantly more frequently</a:t>
            </a:r>
            <a:r>
              <a:rPr lang="en-US" sz="3000" b="1" dirty="0" smtClean="0"/>
              <a:t> </a:t>
            </a:r>
            <a:r>
              <a:rPr lang="en-US" sz="3000" dirty="0" smtClean="0"/>
              <a:t>than in positive (or negative) opinion contexts, we can infer that its implicit polarity is negative (or positive). </a:t>
            </a:r>
          </a:p>
          <a:p>
            <a:pPr defTabSz="4389438">
              <a:buNone/>
            </a:pPr>
            <a:r>
              <a:rPr lang="en-US" sz="2800" b="1" dirty="0" smtClean="0">
                <a:solidFill>
                  <a:srgbClr val="FF0000"/>
                </a:solidFill>
              </a:rPr>
              <a:t>  </a:t>
            </a:r>
          </a:p>
          <a:p>
            <a:pPr defTabSz="4389438">
              <a:buNone/>
            </a:pPr>
            <a:r>
              <a:rPr lang="en-US" sz="2800" b="1" dirty="0" smtClean="0">
                <a:solidFill>
                  <a:srgbClr val="FF0000"/>
                </a:solidFill>
              </a:rPr>
              <a:t>   </a:t>
            </a:r>
            <a:r>
              <a:rPr lang="en-US" sz="3000" b="1" dirty="0" smtClean="0">
                <a:solidFill>
                  <a:srgbClr val="FF0000"/>
                </a:solidFill>
              </a:rPr>
              <a:t>Sentiment analysis method  </a:t>
            </a:r>
            <a:r>
              <a:rPr lang="en-US" sz="3000" dirty="0" smtClean="0"/>
              <a:t>is used to determine opinion context.  </a:t>
            </a:r>
            <a:r>
              <a:rPr lang="en-US" sz="3000" b="1" dirty="0" smtClean="0">
                <a:solidFill>
                  <a:srgbClr val="FF0000"/>
                </a:solidFill>
              </a:rPr>
              <a:t>Statistical test </a:t>
            </a:r>
            <a:r>
              <a:rPr lang="en-US" sz="3000" dirty="0" smtClean="0"/>
              <a:t>is used to test the significance.</a:t>
            </a:r>
            <a:endParaRPr lang="en-US" sz="3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7467600" cy="724942"/>
          </a:xfrm>
        </p:spPr>
        <p:txBody>
          <a:bodyPr/>
          <a:lstStyle/>
          <a:p>
            <a:r>
              <a:rPr lang="en-US" dirty="0" smtClean="0"/>
              <a:t> What Are Opinion Documents?</a:t>
            </a:r>
            <a:endParaRPr lang="en-US" dirty="0"/>
          </a:p>
        </p:txBody>
      </p:sp>
      <p:pic>
        <p:nvPicPr>
          <p:cNvPr id="10" name="Picture 7"/>
          <p:cNvPicPr>
            <a:picLocks noGrp="1" noChangeAspect="1" noChangeArrowheads="1"/>
          </p:cNvPicPr>
          <p:nvPr>
            <p:ph sz="quarter" idx="1"/>
          </p:nvPr>
        </p:nvPicPr>
        <p:blipFill>
          <a:blip r:embed="rId3" cstate="print">
            <a:clrChange>
              <a:clrFrom>
                <a:srgbClr val="FFFFFF"/>
              </a:clrFrom>
              <a:clrTo>
                <a:srgbClr val="FFFFFF">
                  <a:alpha val="0"/>
                </a:srgbClr>
              </a:clrTo>
            </a:clrChange>
          </a:blip>
          <a:srcRect/>
          <a:stretch>
            <a:fillRect/>
          </a:stretch>
        </p:blipFill>
        <p:spPr bwMode="auto">
          <a:xfrm>
            <a:off x="2987824" y="2996952"/>
            <a:ext cx="1070451" cy="1070451"/>
          </a:xfrm>
          <a:prstGeom prst="rect">
            <a:avLst/>
          </a:prstGeom>
          <a:noFill/>
          <a:ln w="9525">
            <a:noFill/>
            <a:miter lim="800000"/>
            <a:headEnd/>
            <a:tailEnd/>
          </a:ln>
        </p:spPr>
      </p:pic>
      <p:pic>
        <p:nvPicPr>
          <p:cNvPr id="13" name="Picture 6"/>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987824" y="1844824"/>
            <a:ext cx="990600" cy="762000"/>
          </a:xfrm>
          <a:prstGeom prst="rect">
            <a:avLst/>
          </a:prstGeom>
          <a:noFill/>
          <a:ln w="9525">
            <a:noFill/>
            <a:miter lim="800000"/>
            <a:headEnd/>
            <a:tailEnd/>
          </a:ln>
        </p:spPr>
      </p:pic>
      <p:pic>
        <p:nvPicPr>
          <p:cNvPr id="21" name="Picture 3"/>
          <p:cNvPicPr>
            <a:picLocks noChangeAspect="1" noChangeArrowheads="1"/>
          </p:cNvPicPr>
          <p:nvPr/>
        </p:nvPicPr>
        <p:blipFill>
          <a:blip r:embed="rId5" cstate="print"/>
          <a:srcRect/>
          <a:stretch>
            <a:fillRect/>
          </a:stretch>
        </p:blipFill>
        <p:spPr bwMode="auto">
          <a:xfrm>
            <a:off x="971600" y="1628800"/>
            <a:ext cx="1724025" cy="495300"/>
          </a:xfrm>
          <a:prstGeom prst="rect">
            <a:avLst/>
          </a:prstGeom>
          <a:noFill/>
          <a:ln w="9525">
            <a:noFill/>
            <a:miter lim="800000"/>
            <a:headEnd/>
            <a:tailEnd/>
          </a:ln>
        </p:spPr>
      </p:pic>
      <p:pic>
        <p:nvPicPr>
          <p:cNvPr id="22" name="Picture 4"/>
          <p:cNvPicPr>
            <a:picLocks noChangeAspect="1" noChangeArrowheads="1"/>
          </p:cNvPicPr>
          <p:nvPr/>
        </p:nvPicPr>
        <p:blipFill>
          <a:blip r:embed="rId6" cstate="print"/>
          <a:srcRect/>
          <a:stretch>
            <a:fillRect/>
          </a:stretch>
        </p:blipFill>
        <p:spPr bwMode="auto">
          <a:xfrm>
            <a:off x="1547664" y="2276872"/>
            <a:ext cx="1303337" cy="576263"/>
          </a:xfrm>
          <a:prstGeom prst="rect">
            <a:avLst/>
          </a:prstGeom>
          <a:noFill/>
          <a:ln w="9525">
            <a:noFill/>
            <a:miter lim="800000"/>
            <a:headEnd/>
            <a:tailEnd/>
          </a:ln>
        </p:spPr>
      </p:pic>
      <p:pic>
        <p:nvPicPr>
          <p:cNvPr id="23" name="Picture 5"/>
          <p:cNvPicPr>
            <a:picLocks noChangeAspect="1" noChangeArrowheads="1"/>
          </p:cNvPicPr>
          <p:nvPr/>
        </p:nvPicPr>
        <p:blipFill>
          <a:blip r:embed="rId7" cstate="print"/>
          <a:srcRect/>
          <a:stretch>
            <a:fillRect/>
          </a:stretch>
        </p:blipFill>
        <p:spPr bwMode="auto">
          <a:xfrm>
            <a:off x="1043608" y="3140968"/>
            <a:ext cx="1295400" cy="558800"/>
          </a:xfrm>
          <a:prstGeom prst="rect">
            <a:avLst/>
          </a:prstGeom>
          <a:noFill/>
          <a:ln w="9525">
            <a:noFill/>
            <a:miter lim="800000"/>
            <a:headEnd/>
            <a:tailEnd/>
          </a:ln>
        </p:spPr>
      </p:pic>
      <p:pic>
        <p:nvPicPr>
          <p:cNvPr id="24" name="Picture 7"/>
          <p:cNvPicPr>
            <a:picLocks noChangeAspect="1" noChangeArrowheads="1"/>
          </p:cNvPicPr>
          <p:nvPr/>
        </p:nvPicPr>
        <p:blipFill>
          <a:blip r:embed="rId8" cstate="print"/>
          <a:srcRect/>
          <a:stretch>
            <a:fillRect/>
          </a:stretch>
        </p:blipFill>
        <p:spPr bwMode="auto">
          <a:xfrm>
            <a:off x="2483768" y="4149080"/>
            <a:ext cx="1743075" cy="333375"/>
          </a:xfrm>
          <a:prstGeom prst="rect">
            <a:avLst/>
          </a:prstGeom>
          <a:noFill/>
          <a:ln w="9525">
            <a:noFill/>
            <a:miter lim="800000"/>
            <a:headEnd/>
            <a:tailEnd/>
          </a:ln>
        </p:spPr>
      </p:pic>
      <p:pic>
        <p:nvPicPr>
          <p:cNvPr id="25" name="Picture 11"/>
          <p:cNvPicPr>
            <a:picLocks noChangeAspect="1" noChangeArrowheads="1"/>
          </p:cNvPicPr>
          <p:nvPr/>
        </p:nvPicPr>
        <p:blipFill>
          <a:blip r:embed="rId9" cstate="print"/>
          <a:srcRect/>
          <a:stretch>
            <a:fillRect/>
          </a:stretch>
        </p:blipFill>
        <p:spPr bwMode="auto">
          <a:xfrm>
            <a:off x="899592" y="4581128"/>
            <a:ext cx="1443038" cy="431800"/>
          </a:xfrm>
          <a:prstGeom prst="rect">
            <a:avLst/>
          </a:prstGeom>
          <a:noFill/>
          <a:ln w="9525">
            <a:noFill/>
            <a:miter lim="800000"/>
            <a:headEnd/>
            <a:tailEnd/>
          </a:ln>
        </p:spPr>
      </p:pic>
      <p:sp>
        <p:nvSpPr>
          <p:cNvPr id="28" name="Rounded Rectangular Callout 17"/>
          <p:cNvSpPr/>
          <p:nvPr/>
        </p:nvSpPr>
        <p:spPr>
          <a:xfrm>
            <a:off x="5004048" y="1772816"/>
            <a:ext cx="3995936" cy="3096344"/>
          </a:xfrm>
          <a:prstGeom prst="wedgeRoundRectCallout">
            <a:avLst>
              <a:gd name="adj1" fmla="val -65772"/>
              <a:gd name="adj2" fmla="val -3001"/>
              <a:gd name="adj3" fmla="val 16667"/>
            </a:avLst>
          </a:prstGeom>
        </p:spPr>
        <p:style>
          <a:lnRef idx="1">
            <a:schemeClr val="accent2"/>
          </a:lnRef>
          <a:fillRef idx="3">
            <a:schemeClr val="accent2"/>
          </a:fillRef>
          <a:effectRef idx="2">
            <a:schemeClr val="accent2"/>
          </a:effectRef>
          <a:fontRef idx="minor">
            <a:schemeClr val="lt1"/>
          </a:fontRef>
        </p:style>
        <p:txBody>
          <a:bodyPr rtlCol="0" anchor="ctr"/>
          <a:lstStyle/>
          <a:p>
            <a:pPr marL="742950" lvl="1" indent="-285750">
              <a:spcBef>
                <a:spcPct val="20000"/>
              </a:spcBef>
            </a:pPr>
            <a:r>
              <a:rPr lang="en-US" altLang="zh-CN" sz="2400" dirty="0" smtClean="0">
                <a:solidFill>
                  <a:prstClr val="white"/>
                </a:solidFill>
              </a:rPr>
              <a:t>1.Product reviews</a:t>
            </a:r>
          </a:p>
          <a:p>
            <a:pPr marL="742950" lvl="1" indent="-285750">
              <a:spcBef>
                <a:spcPct val="20000"/>
              </a:spcBef>
            </a:pPr>
            <a:r>
              <a:rPr lang="en-US" altLang="zh-CN" sz="2400" dirty="0" smtClean="0">
                <a:solidFill>
                  <a:prstClr val="white"/>
                </a:solidFill>
              </a:rPr>
              <a:t>2.Forum discussion  posts</a:t>
            </a:r>
          </a:p>
          <a:p>
            <a:pPr marL="742950" lvl="1" indent="-285750">
              <a:spcBef>
                <a:spcPct val="20000"/>
              </a:spcBef>
            </a:pPr>
            <a:r>
              <a:rPr lang="en-US" altLang="zh-CN" sz="2400" dirty="0" smtClean="0">
                <a:solidFill>
                  <a:prstClr val="white"/>
                </a:solidFill>
              </a:rPr>
              <a:t>3. Blogs</a:t>
            </a:r>
          </a:p>
          <a:p>
            <a:pPr marL="742950" lvl="1" indent="-285750">
              <a:spcBef>
                <a:spcPct val="20000"/>
              </a:spcBef>
            </a:pPr>
            <a:r>
              <a:rPr lang="en-US" altLang="zh-CN" sz="2400" dirty="0" smtClean="0">
                <a:solidFill>
                  <a:prstClr val="white"/>
                </a:solidFill>
              </a:rPr>
              <a:t>4. Tweets</a:t>
            </a:r>
          </a:p>
          <a:p>
            <a:pPr marL="742950" lvl="1" indent="-285750">
              <a:spcBef>
                <a:spcPct val="20000"/>
              </a:spcBef>
            </a:pPr>
            <a:r>
              <a:rPr lang="en-US" altLang="zh-CN" sz="2400" dirty="0" smtClean="0">
                <a:solidFill>
                  <a:prstClr val="white"/>
                </a:solidFill>
              </a:rPr>
              <a:t>…</a:t>
            </a:r>
            <a:endParaRPr lang="en-US" altLang="zh-CN" dirty="0" smtClean="0">
              <a:solidFill>
                <a:prstClr val="white"/>
              </a:solidFill>
            </a:endParaRPr>
          </a:p>
          <a:p>
            <a:pPr algn="ct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7467600" cy="652934"/>
          </a:xfrm>
        </p:spPr>
        <p:txBody>
          <a:bodyPr/>
          <a:lstStyle/>
          <a:p>
            <a:r>
              <a:rPr lang="en-US" dirty="0" smtClean="0"/>
              <a:t>Proposed Method</a:t>
            </a:r>
            <a:endParaRPr lang="en-US" dirty="0"/>
          </a:p>
        </p:txBody>
      </p:sp>
      <p:sp>
        <p:nvSpPr>
          <p:cNvPr id="3" name="内容占位符 2"/>
          <p:cNvSpPr>
            <a:spLocks noGrp="1"/>
          </p:cNvSpPr>
          <p:nvPr>
            <p:ph sz="quarter" idx="1"/>
          </p:nvPr>
        </p:nvSpPr>
        <p:spPr>
          <a:xfrm>
            <a:off x="467544" y="980728"/>
            <a:ext cx="8496944" cy="4873752"/>
          </a:xfrm>
        </p:spPr>
        <p:txBody>
          <a:bodyPr>
            <a:normAutofit lnSpcReduction="10000"/>
          </a:bodyPr>
          <a:lstStyle/>
          <a:p>
            <a:r>
              <a:rPr lang="en-US" sz="2800" b="1" dirty="0" smtClean="0"/>
              <a:t>Step 2: Pruning </a:t>
            </a:r>
            <a:endParaRPr lang="en-US" b="1" dirty="0" smtClean="0"/>
          </a:p>
          <a:p>
            <a:pPr>
              <a:buNone/>
            </a:pPr>
            <a:r>
              <a:rPr lang="en-US" dirty="0" smtClean="0"/>
              <a:t>   </a:t>
            </a:r>
            <a:r>
              <a:rPr lang="en-US" sz="2800" dirty="0" smtClean="0"/>
              <a:t> Prunes non-opinionated candidates </a:t>
            </a:r>
          </a:p>
          <a:p>
            <a:pPr>
              <a:buNone/>
            </a:pPr>
            <a:r>
              <a:rPr lang="en-US" sz="2800" dirty="0" smtClean="0"/>
              <a:t>   </a:t>
            </a:r>
          </a:p>
          <a:p>
            <a:pPr>
              <a:buNone/>
            </a:pPr>
            <a:r>
              <a:rPr lang="en-US" sz="2800" dirty="0" smtClean="0"/>
              <a:t>   If a noun aspect is directly modified by </a:t>
            </a:r>
            <a:r>
              <a:rPr lang="en-US" sz="2800" b="1" dirty="0" smtClean="0">
                <a:solidFill>
                  <a:srgbClr val="0070C0"/>
                </a:solidFill>
              </a:rPr>
              <a:t>both positive and negative opinion words</a:t>
            </a:r>
            <a:r>
              <a:rPr lang="en-US" sz="2800" dirty="0" smtClean="0"/>
              <a:t>, it is unlikely to be an opinionated product aspect.</a:t>
            </a:r>
          </a:p>
          <a:p>
            <a:pPr>
              <a:buNone/>
            </a:pPr>
            <a:r>
              <a:rPr lang="en-US" sz="2800" dirty="0" smtClean="0"/>
              <a:t>   E.g., people would not say “good valley” </a:t>
            </a:r>
          </a:p>
          <a:p>
            <a:pPr>
              <a:buNone/>
            </a:pPr>
            <a:endParaRPr lang="en-US" sz="2800" dirty="0" smtClean="0"/>
          </a:p>
          <a:p>
            <a:pPr>
              <a:buNone/>
            </a:pPr>
            <a:r>
              <a:rPr lang="en-US" sz="2800" b="1" dirty="0" smtClean="0">
                <a:solidFill>
                  <a:srgbClr val="FF0000"/>
                </a:solidFill>
              </a:rPr>
              <a:t>   Dependency parser </a:t>
            </a:r>
            <a:r>
              <a:rPr lang="en-US" sz="2800" dirty="0" smtClean="0"/>
              <a:t>is used to find the modifying relation between opinion words and aspects.</a:t>
            </a:r>
            <a:endParaRPr lang="en-US" sz="2800" b="1" dirty="0" smtClean="0"/>
          </a:p>
          <a:p>
            <a:pPr>
              <a:buNone/>
            </a:pPr>
            <a:endParaRPr lang="en-US" sz="2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7467600" cy="634082"/>
          </a:xfrm>
        </p:spPr>
        <p:txBody>
          <a:bodyPr/>
          <a:lstStyle/>
          <a:p>
            <a:r>
              <a:rPr lang="en-US" dirty="0" smtClean="0"/>
              <a:t>Experimental Results</a:t>
            </a:r>
            <a:endParaRPr lang="en-US" dirty="0"/>
          </a:p>
        </p:txBody>
      </p:sp>
      <p:pic>
        <p:nvPicPr>
          <p:cNvPr id="113666" name="Picture 2"/>
          <p:cNvPicPr>
            <a:picLocks noChangeAspect="1" noChangeArrowheads="1"/>
          </p:cNvPicPr>
          <p:nvPr/>
        </p:nvPicPr>
        <p:blipFill>
          <a:blip r:embed="rId2" cstate="print"/>
          <a:srcRect/>
          <a:stretch>
            <a:fillRect/>
          </a:stretch>
        </p:blipFill>
        <p:spPr bwMode="auto">
          <a:xfrm>
            <a:off x="1547664" y="1052736"/>
            <a:ext cx="5385420" cy="4736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32656"/>
            <a:ext cx="7467600" cy="576064"/>
          </a:xfrm>
        </p:spPr>
        <p:txBody>
          <a:bodyPr/>
          <a:lstStyle/>
          <a:p>
            <a:r>
              <a:rPr lang="en-US" dirty="0" smtClean="0"/>
              <a:t>Road Map</a:t>
            </a:r>
            <a:endParaRPr lang="en-US" dirty="0"/>
          </a:p>
        </p:txBody>
      </p:sp>
      <p:sp>
        <p:nvSpPr>
          <p:cNvPr id="3" name="内容占位符 2"/>
          <p:cNvSpPr>
            <a:spLocks noGrp="1"/>
          </p:cNvSpPr>
          <p:nvPr>
            <p:ph sz="quarter" idx="1"/>
          </p:nvPr>
        </p:nvSpPr>
        <p:spPr>
          <a:xfrm>
            <a:off x="467544" y="1124744"/>
            <a:ext cx="8424936" cy="4032448"/>
          </a:xfrm>
        </p:spPr>
        <p:txBody>
          <a:bodyPr>
            <a:normAutofit/>
          </a:bodyPr>
          <a:lstStyle/>
          <a:p>
            <a:r>
              <a:rPr lang="en-US" sz="2800" dirty="0" smtClean="0"/>
              <a:t>Introduction</a:t>
            </a:r>
          </a:p>
          <a:p>
            <a:r>
              <a:rPr lang="en-US" sz="2800" dirty="0" smtClean="0"/>
              <a:t>Aspect Extraction</a:t>
            </a:r>
          </a:p>
          <a:p>
            <a:r>
              <a:rPr lang="en-US" sz="2800" dirty="0" smtClean="0"/>
              <a:t>Identify Noun Aspect Implying Opinion</a:t>
            </a:r>
          </a:p>
          <a:p>
            <a:r>
              <a:rPr lang="en-US" sz="2800" b="1" dirty="0" smtClean="0">
                <a:solidFill>
                  <a:srgbClr val="FF0000"/>
                </a:solidFill>
              </a:rPr>
              <a:t>Extract Resource Term</a:t>
            </a:r>
          </a:p>
          <a:p>
            <a:r>
              <a:rPr lang="en-US" sz="2800" dirty="0" smtClean="0"/>
              <a:t>Entity Extraction</a:t>
            </a:r>
          </a:p>
          <a:p>
            <a:r>
              <a:rPr lang="en-US" sz="2800" dirty="0" smtClean="0"/>
              <a:t>Identify Topic Documents from a Collection</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7467600" cy="562074"/>
          </a:xfrm>
        </p:spPr>
        <p:txBody>
          <a:bodyPr/>
          <a:lstStyle/>
          <a:p>
            <a:r>
              <a:rPr lang="en-US" dirty="0" smtClean="0"/>
              <a:t>Introduction</a:t>
            </a:r>
            <a:endParaRPr lang="en-US" dirty="0"/>
          </a:p>
        </p:txBody>
      </p:sp>
      <p:sp>
        <p:nvSpPr>
          <p:cNvPr id="3" name="内容占位符 2"/>
          <p:cNvSpPr>
            <a:spLocks noGrp="1"/>
          </p:cNvSpPr>
          <p:nvPr>
            <p:ph sz="quarter" idx="1"/>
          </p:nvPr>
        </p:nvSpPr>
        <p:spPr>
          <a:xfrm>
            <a:off x="179512" y="836712"/>
            <a:ext cx="8784976" cy="4464496"/>
          </a:xfrm>
        </p:spPr>
        <p:txBody>
          <a:bodyPr>
            <a:normAutofit/>
          </a:bodyPr>
          <a:lstStyle/>
          <a:p>
            <a:pPr>
              <a:buNone/>
            </a:pPr>
            <a:r>
              <a:rPr lang="en-US" dirty="0" smtClean="0"/>
              <a:t>   </a:t>
            </a:r>
            <a:r>
              <a:rPr lang="en-US" sz="2800" b="1" dirty="0" smtClean="0">
                <a:solidFill>
                  <a:srgbClr val="0070C0"/>
                </a:solidFill>
              </a:rPr>
              <a:t>Resource term</a:t>
            </a:r>
            <a:r>
              <a:rPr lang="en-US" sz="2800" dirty="0" smtClean="0">
                <a:solidFill>
                  <a:srgbClr val="0070C0"/>
                </a:solidFill>
              </a:rPr>
              <a:t>:</a:t>
            </a:r>
            <a:r>
              <a:rPr lang="en-US" sz="2800" dirty="0" smtClean="0"/>
              <a:t>   a type of words and phrases that do not bear sentiments </a:t>
            </a:r>
            <a:r>
              <a:rPr lang="en-US" sz="2800" b="1" dirty="0" smtClean="0">
                <a:solidFill>
                  <a:srgbClr val="FF0000"/>
                </a:solidFill>
              </a:rPr>
              <a:t>on their own</a:t>
            </a:r>
            <a:r>
              <a:rPr lang="en-US" sz="2800" dirty="0" smtClean="0"/>
              <a:t>, but when they appear in some </a:t>
            </a:r>
            <a:r>
              <a:rPr lang="en-US" sz="2800" b="1" dirty="0" smtClean="0">
                <a:solidFill>
                  <a:srgbClr val="FF0000"/>
                </a:solidFill>
              </a:rPr>
              <a:t>particular contexts</a:t>
            </a:r>
            <a:r>
              <a:rPr lang="en-US" sz="2800" dirty="0" smtClean="0"/>
              <a:t>, they imply positive or negative opinions.</a:t>
            </a:r>
          </a:p>
          <a:p>
            <a:pPr>
              <a:buNone/>
            </a:pPr>
            <a:endParaRPr lang="en-US" b="1" dirty="0" smtClean="0">
              <a:solidFill>
                <a:srgbClr val="0070C0"/>
              </a:solidFill>
            </a:endParaRPr>
          </a:p>
          <a:p>
            <a:pPr lvl="0">
              <a:buNone/>
            </a:pPr>
            <a:r>
              <a:rPr lang="en-US" dirty="0" smtClean="0"/>
              <a:t>    Positive ← consume no or little resource </a:t>
            </a:r>
          </a:p>
          <a:p>
            <a:pPr lvl="0">
              <a:buNone/>
            </a:pPr>
            <a:r>
              <a:rPr lang="en-US" dirty="0" smtClean="0"/>
              <a:t>                      | consume less resource</a:t>
            </a:r>
          </a:p>
          <a:p>
            <a:pPr lvl="0">
              <a:buNone/>
            </a:pPr>
            <a:r>
              <a:rPr lang="en-US" dirty="0" smtClean="0"/>
              <a:t>    Negative ←  consume a large quantity of resource</a:t>
            </a:r>
          </a:p>
          <a:p>
            <a:pPr lvl="0">
              <a:buNone/>
            </a:pPr>
            <a:r>
              <a:rPr lang="en-US" dirty="0" smtClean="0"/>
              <a:t>                      |  consume more resource</a:t>
            </a:r>
          </a:p>
          <a:p>
            <a:pPr>
              <a:buNone/>
            </a:pPr>
            <a:endParaRPr lang="en-US" dirty="0" smtClean="0"/>
          </a:p>
          <a:p>
            <a:pPr>
              <a:buNone/>
            </a:pPr>
            <a:endParaRPr lang="en-US" dirty="0"/>
          </a:p>
        </p:txBody>
      </p:sp>
      <p:grpSp>
        <p:nvGrpSpPr>
          <p:cNvPr id="7" name="组合 6"/>
          <p:cNvGrpSpPr/>
          <p:nvPr/>
        </p:nvGrpSpPr>
        <p:grpSpPr>
          <a:xfrm>
            <a:off x="1907704" y="4941168"/>
            <a:ext cx="6768752" cy="792088"/>
            <a:chOff x="2123728" y="2636912"/>
            <a:chExt cx="6768752" cy="792088"/>
          </a:xfrm>
        </p:grpSpPr>
        <p:sp>
          <p:nvSpPr>
            <p:cNvPr id="4" name="圆角矩形标注 3"/>
            <p:cNvSpPr/>
            <p:nvPr/>
          </p:nvSpPr>
          <p:spPr>
            <a:xfrm>
              <a:off x="2123728" y="2636912"/>
              <a:ext cx="6264696" cy="792088"/>
            </a:xfrm>
            <a:prstGeom prst="wedgeRoundRectCallout">
              <a:avLst>
                <a:gd name="adj1" fmla="val -29327"/>
                <a:gd name="adj2" fmla="val 73082"/>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atin typeface="Calibri" pitchFamily="34" charset="0"/>
                </a:rPr>
                <a:t>“</a:t>
              </a:r>
              <a:r>
                <a:rPr lang="en-US" sz="2400" i="1" dirty="0" smtClean="0"/>
                <a:t>This laptop needs a lot of battery power</a:t>
              </a:r>
              <a:r>
                <a:rPr lang="en-US" sz="2400" dirty="0" smtClean="0"/>
                <a:t>” </a:t>
              </a:r>
              <a:r>
                <a:rPr lang="en-US" sz="2000" dirty="0" smtClean="0"/>
                <a:t> </a:t>
              </a:r>
              <a:endParaRPr lang="en-US" sz="2000" dirty="0">
                <a:latin typeface="Calibri" pitchFamily="34" charset="0"/>
              </a:endParaRPr>
            </a:p>
          </p:txBody>
        </p:sp>
        <p:pic>
          <p:nvPicPr>
            <p:cNvPr id="6" name="Picture 7" descr="C:\Documents and Settings\Lei\Local Settings\Temporary Internet Files\Content.IE5\QOSEOR1U\MC900441568[1].wmf"/>
            <p:cNvPicPr>
              <a:picLocks noChangeAspect="1" noChangeArrowheads="1"/>
            </p:cNvPicPr>
            <p:nvPr/>
          </p:nvPicPr>
          <p:blipFill>
            <a:blip r:embed="rId2" cstate="print"/>
            <a:srcRect/>
            <a:stretch>
              <a:fillRect/>
            </a:stretch>
          </p:blipFill>
          <p:spPr bwMode="auto">
            <a:xfrm>
              <a:off x="8100392" y="2636912"/>
              <a:ext cx="792088" cy="76862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7467600" cy="576064"/>
          </a:xfrm>
        </p:spPr>
        <p:txBody>
          <a:bodyPr/>
          <a:lstStyle/>
          <a:p>
            <a:r>
              <a:rPr lang="en-US" dirty="0" smtClean="0"/>
              <a:t>Resource Term Triple</a:t>
            </a:r>
            <a:endParaRPr lang="en-US" dirty="0"/>
          </a:p>
        </p:txBody>
      </p:sp>
      <p:sp>
        <p:nvSpPr>
          <p:cNvPr id="3" name="内容占位符 2"/>
          <p:cNvSpPr>
            <a:spLocks noGrp="1"/>
          </p:cNvSpPr>
          <p:nvPr>
            <p:ph sz="quarter" idx="1"/>
          </p:nvPr>
        </p:nvSpPr>
        <p:spPr>
          <a:xfrm>
            <a:off x="179512" y="836712"/>
            <a:ext cx="8784976" cy="3960440"/>
          </a:xfrm>
        </p:spPr>
        <p:txBody>
          <a:bodyPr/>
          <a:lstStyle/>
          <a:p>
            <a:pPr>
              <a:buNone/>
            </a:pPr>
            <a:r>
              <a:rPr lang="en-US" b="1" dirty="0" smtClean="0"/>
              <a:t>   </a:t>
            </a:r>
            <a:r>
              <a:rPr lang="en-US" sz="2800" b="1" dirty="0" smtClean="0"/>
              <a:t>Observations:</a:t>
            </a:r>
          </a:p>
          <a:p>
            <a:pPr>
              <a:buNone/>
            </a:pPr>
            <a:r>
              <a:rPr lang="en-US" dirty="0" smtClean="0"/>
              <a:t>   </a:t>
            </a:r>
            <a:r>
              <a:rPr lang="en-US" sz="2800" dirty="0" smtClean="0"/>
              <a:t>The sentiment expressed in a sentence about resource usage is often determined by the triple </a:t>
            </a:r>
          </a:p>
          <a:p>
            <a:pPr>
              <a:buNone/>
            </a:pPr>
            <a:r>
              <a:rPr lang="en-US" dirty="0" smtClean="0"/>
              <a:t> </a:t>
            </a:r>
          </a:p>
          <a:p>
            <a:pPr>
              <a:buNone/>
            </a:pPr>
            <a:r>
              <a:rPr lang="en-US" sz="2800" b="1" dirty="0" smtClean="0">
                <a:solidFill>
                  <a:srgbClr val="0070C0"/>
                </a:solidFill>
              </a:rPr>
              <a:t>   (verb, quantifier, </a:t>
            </a:r>
            <a:r>
              <a:rPr lang="en-US" sz="2800" b="1" dirty="0" err="1" smtClean="0">
                <a:solidFill>
                  <a:srgbClr val="0070C0"/>
                </a:solidFill>
              </a:rPr>
              <a:t>noun_term</a:t>
            </a:r>
            <a:r>
              <a:rPr lang="en-US" sz="2800" b="1" dirty="0" smtClean="0">
                <a:solidFill>
                  <a:srgbClr val="0070C0"/>
                </a:solidFill>
              </a:rPr>
              <a:t>),</a:t>
            </a:r>
          </a:p>
          <a:p>
            <a:pPr>
              <a:buNone/>
            </a:pPr>
            <a:r>
              <a:rPr lang="en-US" dirty="0" smtClean="0"/>
              <a:t>    where </a:t>
            </a:r>
            <a:r>
              <a:rPr lang="en-US" b="1" dirty="0" err="1" smtClean="0">
                <a:solidFill>
                  <a:srgbClr val="00B050"/>
                </a:solidFill>
              </a:rPr>
              <a:t>noun_term</a:t>
            </a:r>
            <a:r>
              <a:rPr lang="en-US" dirty="0" smtClean="0"/>
              <a:t> is a noun or a noun phrase</a:t>
            </a:r>
          </a:p>
          <a:p>
            <a:pPr lvl="0">
              <a:buNone/>
            </a:pPr>
            <a:r>
              <a:rPr lang="en-US" dirty="0" smtClean="0"/>
              <a:t>    e.g.</a:t>
            </a:r>
          </a:p>
          <a:p>
            <a:pPr lvl="0">
              <a:buNone/>
            </a:pPr>
            <a:r>
              <a:rPr lang="en-US" i="1" dirty="0" smtClean="0"/>
              <a:t>   “This car </a:t>
            </a:r>
            <a:r>
              <a:rPr lang="en-US" b="1" i="1" dirty="0" smtClean="0">
                <a:solidFill>
                  <a:srgbClr val="002060"/>
                </a:solidFill>
              </a:rPr>
              <a:t>uses</a:t>
            </a:r>
            <a:r>
              <a:rPr lang="en-US" i="1" dirty="0" smtClean="0"/>
              <a:t> </a:t>
            </a:r>
            <a:r>
              <a:rPr lang="en-US" b="1" i="1" dirty="0" smtClean="0">
                <a:solidFill>
                  <a:srgbClr val="FF0000"/>
                </a:solidFill>
              </a:rPr>
              <a:t>a lot of </a:t>
            </a:r>
            <a:r>
              <a:rPr lang="en-US" b="1" i="1" dirty="0" smtClean="0">
                <a:solidFill>
                  <a:srgbClr val="00B050"/>
                </a:solidFill>
              </a:rPr>
              <a:t>gas</a:t>
            </a:r>
            <a:r>
              <a:rPr lang="en-US" dirty="0" smtClean="0"/>
              <a:t>.”</a:t>
            </a:r>
          </a:p>
          <a:p>
            <a:pPr>
              <a:buNone/>
            </a:pPr>
            <a:endParaRPr lang="en-US" dirty="0"/>
          </a:p>
        </p:txBody>
      </p:sp>
      <p:sp>
        <p:nvSpPr>
          <p:cNvPr id="5" name="TextBox 4"/>
          <p:cNvSpPr txBox="1"/>
          <p:nvPr/>
        </p:nvSpPr>
        <p:spPr>
          <a:xfrm>
            <a:off x="467544" y="4869160"/>
            <a:ext cx="7920880" cy="1200329"/>
          </a:xfrm>
          <a:prstGeom prst="rect">
            <a:avLst/>
          </a:prstGeom>
          <a:noFill/>
        </p:spPr>
        <p:txBody>
          <a:bodyPr wrap="square" rtlCol="0">
            <a:spAutoFit/>
          </a:bodyPr>
          <a:lstStyle/>
          <a:p>
            <a:r>
              <a:rPr lang="en-US" sz="2400" b="1" dirty="0" smtClean="0">
                <a:solidFill>
                  <a:srgbClr val="FF0000"/>
                </a:solidFill>
              </a:rPr>
              <a:t>Can we identify the resource terms in a domain corpus based on the (verb, noun) relations in triple ?</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467600" cy="652934"/>
          </a:xfrm>
        </p:spPr>
        <p:txBody>
          <a:bodyPr/>
          <a:lstStyle/>
          <a:p>
            <a:r>
              <a:rPr lang="en-US" dirty="0" smtClean="0"/>
              <a:t>Our Idea </a:t>
            </a:r>
            <a:endParaRPr lang="en-US" dirty="0"/>
          </a:p>
        </p:txBody>
      </p:sp>
      <p:sp>
        <p:nvSpPr>
          <p:cNvPr id="3" name="内容占位符 2"/>
          <p:cNvSpPr>
            <a:spLocks noGrp="1"/>
          </p:cNvSpPr>
          <p:nvPr>
            <p:ph sz="quarter" idx="1"/>
          </p:nvPr>
        </p:nvSpPr>
        <p:spPr>
          <a:xfrm>
            <a:off x="107504" y="764704"/>
            <a:ext cx="8496944" cy="5184576"/>
          </a:xfrm>
        </p:spPr>
        <p:txBody>
          <a:bodyPr>
            <a:normAutofit lnSpcReduction="10000"/>
          </a:bodyPr>
          <a:lstStyle/>
          <a:p>
            <a:pPr>
              <a:buNone/>
            </a:pPr>
            <a:endParaRPr lang="en-US" dirty="0" smtClean="0"/>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endParaRPr lang="en-US" dirty="0" smtClean="0"/>
          </a:p>
          <a:p>
            <a:pPr>
              <a:buNone/>
            </a:pPr>
            <a:r>
              <a:rPr lang="en-US" dirty="0" smtClean="0"/>
              <a:t>    </a:t>
            </a:r>
          </a:p>
          <a:p>
            <a:pPr>
              <a:buNone/>
            </a:pPr>
            <a:r>
              <a:rPr lang="en-US" sz="2800" dirty="0" smtClean="0"/>
              <a:t>    </a:t>
            </a:r>
          </a:p>
          <a:p>
            <a:pPr>
              <a:buNone/>
            </a:pPr>
            <a:endParaRPr lang="en-US" dirty="0" smtClean="0"/>
          </a:p>
          <a:p>
            <a:pPr>
              <a:buNone/>
            </a:pPr>
            <a:endParaRPr lang="en-US" dirty="0"/>
          </a:p>
        </p:txBody>
      </p:sp>
      <p:grpSp>
        <p:nvGrpSpPr>
          <p:cNvPr id="6" name="组合 11"/>
          <p:cNvGrpSpPr/>
          <p:nvPr/>
        </p:nvGrpSpPr>
        <p:grpSpPr>
          <a:xfrm>
            <a:off x="6948264" y="764704"/>
            <a:ext cx="1656184" cy="1152128"/>
            <a:chOff x="611560" y="3068960"/>
            <a:chExt cx="2232248" cy="1800200"/>
          </a:xfrm>
        </p:grpSpPr>
        <p:sp>
          <p:nvSpPr>
            <p:cNvPr id="14" name="Cloud 15"/>
            <p:cNvSpPr/>
            <p:nvPr/>
          </p:nvSpPr>
          <p:spPr>
            <a:xfrm>
              <a:off x="611560" y="3068960"/>
              <a:ext cx="2232248" cy="1800200"/>
            </a:xfrm>
            <a:prstGeom prst="cloud">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5" name="Picture 18"/>
            <p:cNvPicPr>
              <a:picLocks noChangeAspect="1" noChangeArrowheads="1"/>
            </p:cNvPicPr>
            <p:nvPr/>
          </p:nvPicPr>
          <p:blipFill>
            <a:blip r:embed="rId3" cstate="print"/>
            <a:srcRect/>
            <a:stretch>
              <a:fillRect/>
            </a:stretch>
          </p:blipFill>
          <p:spPr bwMode="auto">
            <a:xfrm>
              <a:off x="2066206" y="3452242"/>
              <a:ext cx="411040" cy="510686"/>
            </a:xfrm>
            <a:prstGeom prst="rect">
              <a:avLst/>
            </a:prstGeom>
            <a:noFill/>
            <a:ln w="9525">
              <a:noFill/>
              <a:miter lim="800000"/>
              <a:headEnd/>
              <a:tailEnd/>
            </a:ln>
          </p:spPr>
        </p:pic>
        <p:pic>
          <p:nvPicPr>
            <p:cNvPr id="16" name="Picture 18"/>
            <p:cNvPicPr>
              <a:picLocks noChangeAspect="1" noChangeArrowheads="1"/>
            </p:cNvPicPr>
            <p:nvPr/>
          </p:nvPicPr>
          <p:blipFill>
            <a:blip r:embed="rId3" cstate="print"/>
            <a:srcRect/>
            <a:stretch>
              <a:fillRect/>
            </a:stretch>
          </p:blipFill>
          <p:spPr bwMode="auto">
            <a:xfrm>
              <a:off x="1475656" y="3356992"/>
              <a:ext cx="411040" cy="510686"/>
            </a:xfrm>
            <a:prstGeom prst="rect">
              <a:avLst/>
            </a:prstGeom>
            <a:noFill/>
            <a:ln w="9525">
              <a:noFill/>
              <a:miter lim="800000"/>
              <a:headEnd/>
              <a:tailEnd/>
            </a:ln>
          </p:spPr>
        </p:pic>
        <p:pic>
          <p:nvPicPr>
            <p:cNvPr id="17" name="Picture 18"/>
            <p:cNvPicPr>
              <a:picLocks noChangeAspect="1" noChangeArrowheads="1"/>
            </p:cNvPicPr>
            <p:nvPr/>
          </p:nvPicPr>
          <p:blipFill>
            <a:blip r:embed="rId3" cstate="print"/>
            <a:srcRect/>
            <a:stretch>
              <a:fillRect/>
            </a:stretch>
          </p:blipFill>
          <p:spPr bwMode="auto">
            <a:xfrm>
              <a:off x="1094656" y="3585592"/>
              <a:ext cx="411040" cy="510686"/>
            </a:xfrm>
            <a:prstGeom prst="rect">
              <a:avLst/>
            </a:prstGeom>
            <a:noFill/>
            <a:ln w="9525">
              <a:noFill/>
              <a:miter lim="800000"/>
              <a:headEnd/>
              <a:tailEnd/>
            </a:ln>
          </p:spPr>
        </p:pic>
        <p:pic>
          <p:nvPicPr>
            <p:cNvPr id="18" name="Picture 18"/>
            <p:cNvPicPr>
              <a:picLocks noChangeAspect="1" noChangeArrowheads="1"/>
            </p:cNvPicPr>
            <p:nvPr/>
          </p:nvPicPr>
          <p:blipFill>
            <a:blip r:embed="rId3" cstate="print"/>
            <a:srcRect/>
            <a:stretch>
              <a:fillRect/>
            </a:stretch>
          </p:blipFill>
          <p:spPr bwMode="auto">
            <a:xfrm>
              <a:off x="1837606" y="3833242"/>
              <a:ext cx="411040" cy="510686"/>
            </a:xfrm>
            <a:prstGeom prst="rect">
              <a:avLst/>
            </a:prstGeom>
            <a:noFill/>
            <a:ln w="9525">
              <a:noFill/>
              <a:miter lim="800000"/>
              <a:headEnd/>
              <a:tailEnd/>
            </a:ln>
          </p:spPr>
        </p:pic>
        <p:pic>
          <p:nvPicPr>
            <p:cNvPr id="19" name="Picture 18"/>
            <p:cNvPicPr>
              <a:picLocks noChangeAspect="1" noChangeArrowheads="1"/>
            </p:cNvPicPr>
            <p:nvPr/>
          </p:nvPicPr>
          <p:blipFill>
            <a:blip r:embed="rId3" cstate="print"/>
            <a:srcRect/>
            <a:stretch>
              <a:fillRect/>
            </a:stretch>
          </p:blipFill>
          <p:spPr bwMode="auto">
            <a:xfrm>
              <a:off x="1399456" y="3680842"/>
              <a:ext cx="411040" cy="510686"/>
            </a:xfrm>
            <a:prstGeom prst="rect">
              <a:avLst/>
            </a:prstGeom>
            <a:noFill/>
            <a:ln w="9525">
              <a:noFill/>
              <a:miter lim="800000"/>
              <a:headEnd/>
              <a:tailEnd/>
            </a:ln>
          </p:spPr>
        </p:pic>
        <p:pic>
          <p:nvPicPr>
            <p:cNvPr id="20" name="Picture 18"/>
            <p:cNvPicPr>
              <a:picLocks noChangeAspect="1" noChangeArrowheads="1"/>
            </p:cNvPicPr>
            <p:nvPr/>
          </p:nvPicPr>
          <p:blipFill>
            <a:blip r:embed="rId3" cstate="print"/>
            <a:srcRect/>
            <a:stretch>
              <a:fillRect/>
            </a:stretch>
          </p:blipFill>
          <p:spPr bwMode="auto">
            <a:xfrm>
              <a:off x="1187624" y="3933056"/>
              <a:ext cx="411040" cy="510686"/>
            </a:xfrm>
            <a:prstGeom prst="rect">
              <a:avLst/>
            </a:prstGeom>
            <a:noFill/>
            <a:ln w="9525">
              <a:noFill/>
              <a:miter lim="800000"/>
              <a:headEnd/>
              <a:tailEnd/>
            </a:ln>
          </p:spPr>
        </p:pic>
        <p:pic>
          <p:nvPicPr>
            <p:cNvPr id="21" name="Picture 18"/>
            <p:cNvPicPr>
              <a:picLocks noChangeAspect="1" noChangeArrowheads="1"/>
            </p:cNvPicPr>
            <p:nvPr/>
          </p:nvPicPr>
          <p:blipFill>
            <a:blip r:embed="rId3" cstate="print"/>
            <a:srcRect/>
            <a:stretch>
              <a:fillRect/>
            </a:stretch>
          </p:blipFill>
          <p:spPr bwMode="auto">
            <a:xfrm>
              <a:off x="1547664" y="4077072"/>
              <a:ext cx="411040" cy="510686"/>
            </a:xfrm>
            <a:prstGeom prst="rect">
              <a:avLst/>
            </a:prstGeom>
            <a:noFill/>
            <a:ln w="9525">
              <a:noFill/>
              <a:miter lim="800000"/>
              <a:headEnd/>
              <a:tailEnd/>
            </a:ln>
          </p:spPr>
        </p:pic>
      </p:grpSp>
      <p:sp>
        <p:nvSpPr>
          <p:cNvPr id="7" name="右箭头 6"/>
          <p:cNvSpPr/>
          <p:nvPr/>
        </p:nvSpPr>
        <p:spPr>
          <a:xfrm>
            <a:off x="2771800" y="2276872"/>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右箭头 10"/>
          <p:cNvSpPr/>
          <p:nvPr/>
        </p:nvSpPr>
        <p:spPr>
          <a:xfrm>
            <a:off x="5868144" y="1268760"/>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组合 41"/>
          <p:cNvGrpSpPr/>
          <p:nvPr/>
        </p:nvGrpSpPr>
        <p:grpSpPr>
          <a:xfrm>
            <a:off x="827584" y="1484784"/>
            <a:ext cx="1656184" cy="2016224"/>
            <a:chOff x="827584" y="1268760"/>
            <a:chExt cx="1656184" cy="2016224"/>
          </a:xfrm>
        </p:grpSpPr>
        <p:sp>
          <p:nvSpPr>
            <p:cNvPr id="8" name="Flowchart: Magnetic Disk 7"/>
            <p:cNvSpPr/>
            <p:nvPr/>
          </p:nvSpPr>
          <p:spPr>
            <a:xfrm>
              <a:off x="827584" y="1268760"/>
              <a:ext cx="1656184" cy="2016224"/>
            </a:xfrm>
            <a:prstGeom prst="flowChartMagneticDisk">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同侧圆角矩形 8"/>
            <p:cNvSpPr/>
            <p:nvPr/>
          </p:nvSpPr>
          <p:spPr>
            <a:xfrm>
              <a:off x="1043608" y="2060848"/>
              <a:ext cx="1368152" cy="288032"/>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“water”</a:t>
              </a:r>
              <a:endParaRPr lang="en-US" sz="2400" dirty="0"/>
            </a:p>
          </p:txBody>
        </p:sp>
        <p:sp>
          <p:nvSpPr>
            <p:cNvPr id="10" name="同侧圆角矩形 9"/>
            <p:cNvSpPr/>
            <p:nvPr/>
          </p:nvSpPr>
          <p:spPr>
            <a:xfrm>
              <a:off x="1331640" y="2852936"/>
              <a:ext cx="792088" cy="288032"/>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a:t>
              </a:r>
              <a:endParaRPr lang="en-US" dirty="0"/>
            </a:p>
          </p:txBody>
        </p:sp>
        <p:sp>
          <p:nvSpPr>
            <p:cNvPr id="22" name="同侧圆角矩形 21"/>
            <p:cNvSpPr/>
            <p:nvPr/>
          </p:nvSpPr>
          <p:spPr>
            <a:xfrm>
              <a:off x="971600" y="2492896"/>
              <a:ext cx="1440160" cy="288032"/>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“money”</a:t>
              </a:r>
              <a:endParaRPr lang="en-US" sz="2400" dirty="0"/>
            </a:p>
          </p:txBody>
        </p:sp>
      </p:grpSp>
      <p:sp>
        <p:nvSpPr>
          <p:cNvPr id="23" name="流程图: 过程 22"/>
          <p:cNvSpPr/>
          <p:nvPr/>
        </p:nvSpPr>
        <p:spPr>
          <a:xfrm>
            <a:off x="3851920" y="2132856"/>
            <a:ext cx="2016224" cy="1008112"/>
          </a:xfrm>
          <a:prstGeom prst="flowChart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“use”</a:t>
            </a:r>
          </a:p>
          <a:p>
            <a:pPr algn="ctr"/>
            <a:r>
              <a:rPr lang="en-US" sz="2400" dirty="0" smtClean="0"/>
              <a:t>“consume”…</a:t>
            </a:r>
          </a:p>
          <a:p>
            <a:pPr algn="ctr"/>
            <a:endParaRPr lang="en-US" sz="2400" dirty="0"/>
          </a:p>
        </p:txBody>
      </p:sp>
      <p:grpSp>
        <p:nvGrpSpPr>
          <p:cNvPr id="24" name="组合 11"/>
          <p:cNvGrpSpPr/>
          <p:nvPr/>
        </p:nvGrpSpPr>
        <p:grpSpPr>
          <a:xfrm>
            <a:off x="7092280" y="3356992"/>
            <a:ext cx="1495400" cy="1135360"/>
            <a:chOff x="611560" y="3068960"/>
            <a:chExt cx="2232248" cy="1800200"/>
          </a:xfrm>
        </p:grpSpPr>
        <p:sp>
          <p:nvSpPr>
            <p:cNvPr id="25" name="Cloud 15"/>
            <p:cNvSpPr/>
            <p:nvPr/>
          </p:nvSpPr>
          <p:spPr>
            <a:xfrm>
              <a:off x="611560" y="3068960"/>
              <a:ext cx="2232248" cy="1800200"/>
            </a:xfrm>
            <a:prstGeom prst="cloud">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26" name="Picture 18"/>
            <p:cNvPicPr>
              <a:picLocks noChangeAspect="1" noChangeArrowheads="1"/>
            </p:cNvPicPr>
            <p:nvPr/>
          </p:nvPicPr>
          <p:blipFill>
            <a:blip r:embed="rId3" cstate="print"/>
            <a:srcRect/>
            <a:stretch>
              <a:fillRect/>
            </a:stretch>
          </p:blipFill>
          <p:spPr bwMode="auto">
            <a:xfrm>
              <a:off x="2066206" y="3452242"/>
              <a:ext cx="411040" cy="510686"/>
            </a:xfrm>
            <a:prstGeom prst="rect">
              <a:avLst/>
            </a:prstGeom>
            <a:noFill/>
            <a:ln w="9525">
              <a:noFill/>
              <a:miter lim="800000"/>
              <a:headEnd/>
              <a:tailEnd/>
            </a:ln>
          </p:spPr>
        </p:pic>
        <p:pic>
          <p:nvPicPr>
            <p:cNvPr id="27" name="Picture 18"/>
            <p:cNvPicPr>
              <a:picLocks noChangeAspect="1" noChangeArrowheads="1"/>
            </p:cNvPicPr>
            <p:nvPr/>
          </p:nvPicPr>
          <p:blipFill>
            <a:blip r:embed="rId3" cstate="print"/>
            <a:srcRect/>
            <a:stretch>
              <a:fillRect/>
            </a:stretch>
          </p:blipFill>
          <p:spPr bwMode="auto">
            <a:xfrm>
              <a:off x="1475656" y="3356992"/>
              <a:ext cx="411040" cy="510686"/>
            </a:xfrm>
            <a:prstGeom prst="rect">
              <a:avLst/>
            </a:prstGeom>
            <a:noFill/>
            <a:ln w="9525">
              <a:noFill/>
              <a:miter lim="800000"/>
              <a:headEnd/>
              <a:tailEnd/>
            </a:ln>
          </p:spPr>
        </p:pic>
        <p:pic>
          <p:nvPicPr>
            <p:cNvPr id="28" name="Picture 18"/>
            <p:cNvPicPr>
              <a:picLocks noChangeAspect="1" noChangeArrowheads="1"/>
            </p:cNvPicPr>
            <p:nvPr/>
          </p:nvPicPr>
          <p:blipFill>
            <a:blip r:embed="rId3" cstate="print"/>
            <a:srcRect/>
            <a:stretch>
              <a:fillRect/>
            </a:stretch>
          </p:blipFill>
          <p:spPr bwMode="auto">
            <a:xfrm>
              <a:off x="1094656" y="3585592"/>
              <a:ext cx="411040" cy="510686"/>
            </a:xfrm>
            <a:prstGeom prst="rect">
              <a:avLst/>
            </a:prstGeom>
            <a:noFill/>
            <a:ln w="9525">
              <a:noFill/>
              <a:miter lim="800000"/>
              <a:headEnd/>
              <a:tailEnd/>
            </a:ln>
          </p:spPr>
        </p:pic>
        <p:pic>
          <p:nvPicPr>
            <p:cNvPr id="29" name="Picture 18"/>
            <p:cNvPicPr>
              <a:picLocks noChangeAspect="1" noChangeArrowheads="1"/>
            </p:cNvPicPr>
            <p:nvPr/>
          </p:nvPicPr>
          <p:blipFill>
            <a:blip r:embed="rId3" cstate="print"/>
            <a:srcRect/>
            <a:stretch>
              <a:fillRect/>
            </a:stretch>
          </p:blipFill>
          <p:spPr bwMode="auto">
            <a:xfrm>
              <a:off x="1837606" y="3833242"/>
              <a:ext cx="411040" cy="510686"/>
            </a:xfrm>
            <a:prstGeom prst="rect">
              <a:avLst/>
            </a:prstGeom>
            <a:noFill/>
            <a:ln w="9525">
              <a:noFill/>
              <a:miter lim="800000"/>
              <a:headEnd/>
              <a:tailEnd/>
            </a:ln>
          </p:spPr>
        </p:pic>
        <p:pic>
          <p:nvPicPr>
            <p:cNvPr id="30" name="Picture 18"/>
            <p:cNvPicPr>
              <a:picLocks noChangeAspect="1" noChangeArrowheads="1"/>
            </p:cNvPicPr>
            <p:nvPr/>
          </p:nvPicPr>
          <p:blipFill>
            <a:blip r:embed="rId3" cstate="print"/>
            <a:srcRect/>
            <a:stretch>
              <a:fillRect/>
            </a:stretch>
          </p:blipFill>
          <p:spPr bwMode="auto">
            <a:xfrm>
              <a:off x="1399456" y="3680842"/>
              <a:ext cx="411040" cy="510686"/>
            </a:xfrm>
            <a:prstGeom prst="rect">
              <a:avLst/>
            </a:prstGeom>
            <a:noFill/>
            <a:ln w="9525">
              <a:noFill/>
              <a:miter lim="800000"/>
              <a:headEnd/>
              <a:tailEnd/>
            </a:ln>
          </p:spPr>
        </p:pic>
        <p:pic>
          <p:nvPicPr>
            <p:cNvPr id="31" name="Picture 18"/>
            <p:cNvPicPr>
              <a:picLocks noChangeAspect="1" noChangeArrowheads="1"/>
            </p:cNvPicPr>
            <p:nvPr/>
          </p:nvPicPr>
          <p:blipFill>
            <a:blip r:embed="rId3" cstate="print"/>
            <a:srcRect/>
            <a:stretch>
              <a:fillRect/>
            </a:stretch>
          </p:blipFill>
          <p:spPr bwMode="auto">
            <a:xfrm>
              <a:off x="1187624" y="3933056"/>
              <a:ext cx="411040" cy="510686"/>
            </a:xfrm>
            <a:prstGeom prst="rect">
              <a:avLst/>
            </a:prstGeom>
            <a:noFill/>
            <a:ln w="9525">
              <a:noFill/>
              <a:miter lim="800000"/>
              <a:headEnd/>
              <a:tailEnd/>
            </a:ln>
          </p:spPr>
        </p:pic>
        <p:pic>
          <p:nvPicPr>
            <p:cNvPr id="32" name="Picture 18"/>
            <p:cNvPicPr>
              <a:picLocks noChangeAspect="1" noChangeArrowheads="1"/>
            </p:cNvPicPr>
            <p:nvPr/>
          </p:nvPicPr>
          <p:blipFill>
            <a:blip r:embed="rId3" cstate="print"/>
            <a:srcRect/>
            <a:stretch>
              <a:fillRect/>
            </a:stretch>
          </p:blipFill>
          <p:spPr bwMode="auto">
            <a:xfrm>
              <a:off x="1547664" y="4077072"/>
              <a:ext cx="411040" cy="510686"/>
            </a:xfrm>
            <a:prstGeom prst="rect">
              <a:avLst/>
            </a:prstGeom>
            <a:noFill/>
            <a:ln w="9525">
              <a:noFill/>
              <a:miter lim="800000"/>
              <a:headEnd/>
              <a:tailEnd/>
            </a:ln>
          </p:spPr>
        </p:pic>
      </p:grpSp>
      <p:grpSp>
        <p:nvGrpSpPr>
          <p:cNvPr id="33" name="组合 11"/>
          <p:cNvGrpSpPr/>
          <p:nvPr/>
        </p:nvGrpSpPr>
        <p:grpSpPr>
          <a:xfrm>
            <a:off x="7020272" y="1988840"/>
            <a:ext cx="1495400" cy="1135360"/>
            <a:chOff x="611560" y="3068960"/>
            <a:chExt cx="2232248" cy="1800200"/>
          </a:xfrm>
        </p:grpSpPr>
        <p:sp>
          <p:nvSpPr>
            <p:cNvPr id="34" name="Cloud 15"/>
            <p:cNvSpPr/>
            <p:nvPr/>
          </p:nvSpPr>
          <p:spPr>
            <a:xfrm>
              <a:off x="611560" y="3068960"/>
              <a:ext cx="2232248" cy="1800200"/>
            </a:xfrm>
            <a:prstGeom prst="cloud">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35" name="Picture 18"/>
            <p:cNvPicPr>
              <a:picLocks noChangeAspect="1" noChangeArrowheads="1"/>
            </p:cNvPicPr>
            <p:nvPr/>
          </p:nvPicPr>
          <p:blipFill>
            <a:blip r:embed="rId3" cstate="print"/>
            <a:srcRect/>
            <a:stretch>
              <a:fillRect/>
            </a:stretch>
          </p:blipFill>
          <p:spPr bwMode="auto">
            <a:xfrm>
              <a:off x="2066206" y="3452242"/>
              <a:ext cx="411040" cy="510686"/>
            </a:xfrm>
            <a:prstGeom prst="rect">
              <a:avLst/>
            </a:prstGeom>
            <a:noFill/>
            <a:ln w="9525">
              <a:noFill/>
              <a:miter lim="800000"/>
              <a:headEnd/>
              <a:tailEnd/>
            </a:ln>
          </p:spPr>
        </p:pic>
        <p:pic>
          <p:nvPicPr>
            <p:cNvPr id="36" name="Picture 18"/>
            <p:cNvPicPr>
              <a:picLocks noChangeAspect="1" noChangeArrowheads="1"/>
            </p:cNvPicPr>
            <p:nvPr/>
          </p:nvPicPr>
          <p:blipFill>
            <a:blip r:embed="rId3" cstate="print"/>
            <a:srcRect/>
            <a:stretch>
              <a:fillRect/>
            </a:stretch>
          </p:blipFill>
          <p:spPr bwMode="auto">
            <a:xfrm>
              <a:off x="1475656" y="3356992"/>
              <a:ext cx="411040" cy="510686"/>
            </a:xfrm>
            <a:prstGeom prst="rect">
              <a:avLst/>
            </a:prstGeom>
            <a:noFill/>
            <a:ln w="9525">
              <a:noFill/>
              <a:miter lim="800000"/>
              <a:headEnd/>
              <a:tailEnd/>
            </a:ln>
          </p:spPr>
        </p:pic>
        <p:pic>
          <p:nvPicPr>
            <p:cNvPr id="37" name="Picture 18"/>
            <p:cNvPicPr>
              <a:picLocks noChangeAspect="1" noChangeArrowheads="1"/>
            </p:cNvPicPr>
            <p:nvPr/>
          </p:nvPicPr>
          <p:blipFill>
            <a:blip r:embed="rId3" cstate="print"/>
            <a:srcRect/>
            <a:stretch>
              <a:fillRect/>
            </a:stretch>
          </p:blipFill>
          <p:spPr bwMode="auto">
            <a:xfrm>
              <a:off x="1094656" y="3585592"/>
              <a:ext cx="411040" cy="510686"/>
            </a:xfrm>
            <a:prstGeom prst="rect">
              <a:avLst/>
            </a:prstGeom>
            <a:noFill/>
            <a:ln w="9525">
              <a:noFill/>
              <a:miter lim="800000"/>
              <a:headEnd/>
              <a:tailEnd/>
            </a:ln>
          </p:spPr>
        </p:pic>
        <p:pic>
          <p:nvPicPr>
            <p:cNvPr id="38" name="Picture 18"/>
            <p:cNvPicPr>
              <a:picLocks noChangeAspect="1" noChangeArrowheads="1"/>
            </p:cNvPicPr>
            <p:nvPr/>
          </p:nvPicPr>
          <p:blipFill>
            <a:blip r:embed="rId3" cstate="print"/>
            <a:srcRect/>
            <a:stretch>
              <a:fillRect/>
            </a:stretch>
          </p:blipFill>
          <p:spPr bwMode="auto">
            <a:xfrm>
              <a:off x="1837606" y="3833242"/>
              <a:ext cx="411040" cy="510686"/>
            </a:xfrm>
            <a:prstGeom prst="rect">
              <a:avLst/>
            </a:prstGeom>
            <a:noFill/>
            <a:ln w="9525">
              <a:noFill/>
              <a:miter lim="800000"/>
              <a:headEnd/>
              <a:tailEnd/>
            </a:ln>
          </p:spPr>
        </p:pic>
        <p:pic>
          <p:nvPicPr>
            <p:cNvPr id="39" name="Picture 18"/>
            <p:cNvPicPr>
              <a:picLocks noChangeAspect="1" noChangeArrowheads="1"/>
            </p:cNvPicPr>
            <p:nvPr/>
          </p:nvPicPr>
          <p:blipFill>
            <a:blip r:embed="rId3" cstate="print"/>
            <a:srcRect/>
            <a:stretch>
              <a:fillRect/>
            </a:stretch>
          </p:blipFill>
          <p:spPr bwMode="auto">
            <a:xfrm>
              <a:off x="1399456" y="3680842"/>
              <a:ext cx="411040" cy="510686"/>
            </a:xfrm>
            <a:prstGeom prst="rect">
              <a:avLst/>
            </a:prstGeom>
            <a:noFill/>
            <a:ln w="9525">
              <a:noFill/>
              <a:miter lim="800000"/>
              <a:headEnd/>
              <a:tailEnd/>
            </a:ln>
          </p:spPr>
        </p:pic>
        <p:pic>
          <p:nvPicPr>
            <p:cNvPr id="40" name="Picture 18"/>
            <p:cNvPicPr>
              <a:picLocks noChangeAspect="1" noChangeArrowheads="1"/>
            </p:cNvPicPr>
            <p:nvPr/>
          </p:nvPicPr>
          <p:blipFill>
            <a:blip r:embed="rId3" cstate="print"/>
            <a:srcRect/>
            <a:stretch>
              <a:fillRect/>
            </a:stretch>
          </p:blipFill>
          <p:spPr bwMode="auto">
            <a:xfrm>
              <a:off x="1187624" y="3933056"/>
              <a:ext cx="411040" cy="510686"/>
            </a:xfrm>
            <a:prstGeom prst="rect">
              <a:avLst/>
            </a:prstGeom>
            <a:noFill/>
            <a:ln w="9525">
              <a:noFill/>
              <a:miter lim="800000"/>
              <a:headEnd/>
              <a:tailEnd/>
            </a:ln>
          </p:spPr>
        </p:pic>
        <p:pic>
          <p:nvPicPr>
            <p:cNvPr id="41" name="Picture 18"/>
            <p:cNvPicPr>
              <a:picLocks noChangeAspect="1" noChangeArrowheads="1"/>
            </p:cNvPicPr>
            <p:nvPr/>
          </p:nvPicPr>
          <p:blipFill>
            <a:blip r:embed="rId3" cstate="print"/>
            <a:srcRect/>
            <a:stretch>
              <a:fillRect/>
            </a:stretch>
          </p:blipFill>
          <p:spPr bwMode="auto">
            <a:xfrm>
              <a:off x="1547664" y="4077072"/>
              <a:ext cx="411040" cy="510686"/>
            </a:xfrm>
            <a:prstGeom prst="rect">
              <a:avLst/>
            </a:prstGeom>
            <a:noFill/>
            <a:ln w="9525">
              <a:noFill/>
              <a:miter lim="800000"/>
              <a:headEnd/>
              <a:tailEnd/>
            </a:ln>
          </p:spPr>
        </p:pic>
      </p:grpSp>
      <p:sp>
        <p:nvSpPr>
          <p:cNvPr id="43" name="矩形 42"/>
          <p:cNvSpPr/>
          <p:nvPr/>
        </p:nvSpPr>
        <p:spPr>
          <a:xfrm>
            <a:off x="755576" y="3717032"/>
            <a:ext cx="1944216"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Global resource term seeds</a:t>
            </a:r>
            <a:endParaRPr lang="en-US" dirty="0"/>
          </a:p>
        </p:txBody>
      </p:sp>
      <p:sp>
        <p:nvSpPr>
          <p:cNvPr id="45" name="右箭头 44"/>
          <p:cNvSpPr/>
          <p:nvPr/>
        </p:nvSpPr>
        <p:spPr>
          <a:xfrm>
            <a:off x="6012160" y="3645024"/>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右箭头 45"/>
          <p:cNvSpPr/>
          <p:nvPr/>
        </p:nvSpPr>
        <p:spPr>
          <a:xfrm>
            <a:off x="5940152" y="2420888"/>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矩形 47"/>
          <p:cNvSpPr/>
          <p:nvPr/>
        </p:nvSpPr>
        <p:spPr>
          <a:xfrm>
            <a:off x="6948264" y="332656"/>
            <a:ext cx="1800200" cy="36004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Triples</a:t>
            </a:r>
            <a:endParaRPr lang="en-US" dirty="0"/>
          </a:p>
        </p:txBody>
      </p:sp>
      <p:sp>
        <p:nvSpPr>
          <p:cNvPr id="49" name="TextBox 48"/>
          <p:cNvSpPr txBox="1"/>
          <p:nvPr/>
        </p:nvSpPr>
        <p:spPr>
          <a:xfrm>
            <a:off x="611560" y="4797152"/>
            <a:ext cx="7776864" cy="1200329"/>
          </a:xfrm>
          <a:prstGeom prst="rect">
            <a:avLst/>
          </a:prstGeom>
          <a:noFill/>
        </p:spPr>
        <p:txBody>
          <a:bodyPr wrap="square" rtlCol="0">
            <a:spAutoFit/>
          </a:bodyPr>
          <a:lstStyle/>
          <a:p>
            <a:pPr marL="342900" indent="-342900">
              <a:buAutoNum type="arabicParenBoth"/>
            </a:pPr>
            <a:r>
              <a:rPr lang="en-US" sz="2400" dirty="0" smtClean="0"/>
              <a:t>Find global resource usage verbs first</a:t>
            </a:r>
          </a:p>
          <a:p>
            <a:pPr marL="342900" indent="-342900">
              <a:buAutoNum type="arabicParenBoth"/>
            </a:pPr>
            <a:r>
              <a:rPr lang="en-US" sz="2400" dirty="0" smtClean="0"/>
              <a:t>Use such verbs to find the resource terms in each specific domains</a:t>
            </a:r>
            <a:endParaRPr lang="en-US" sz="2400" dirty="0"/>
          </a:p>
        </p:txBody>
      </p:sp>
      <p:pic>
        <p:nvPicPr>
          <p:cNvPr id="50" name="Picture 15"/>
          <p:cNvPicPr>
            <a:picLocks noChangeAspect="1" noChangeArrowheads="1"/>
          </p:cNvPicPr>
          <p:nvPr/>
        </p:nvPicPr>
        <p:blipFill>
          <a:blip r:embed="rId4" cstate="print"/>
          <a:srcRect/>
          <a:stretch>
            <a:fillRect/>
          </a:stretch>
        </p:blipFill>
        <p:spPr bwMode="auto">
          <a:xfrm>
            <a:off x="1403648" y="1124744"/>
            <a:ext cx="485775" cy="840764"/>
          </a:xfrm>
          <a:prstGeom prst="rect">
            <a:avLst/>
          </a:prstGeom>
          <a:noFill/>
          <a:ln w="9525">
            <a:noFill/>
            <a:miter lim="800000"/>
            <a:headEnd/>
            <a:tailEnd/>
          </a:ln>
        </p:spPr>
      </p:pic>
      <p:sp>
        <p:nvSpPr>
          <p:cNvPr id="51" name="矩形 50"/>
          <p:cNvSpPr/>
          <p:nvPr/>
        </p:nvSpPr>
        <p:spPr>
          <a:xfrm>
            <a:off x="3491880" y="3284984"/>
            <a:ext cx="2448272" cy="504056"/>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dirty="0" smtClean="0"/>
              <a:t>Global resource usage verbs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7992888" cy="580926"/>
          </a:xfrm>
        </p:spPr>
        <p:txBody>
          <a:bodyPr/>
          <a:lstStyle/>
          <a:p>
            <a:r>
              <a:rPr lang="en-US" dirty="0" smtClean="0"/>
              <a:t>Step 1: Identify Global Resource Verbs </a:t>
            </a:r>
            <a:endParaRPr lang="en-US" dirty="0"/>
          </a:p>
        </p:txBody>
      </p:sp>
      <p:sp>
        <p:nvSpPr>
          <p:cNvPr id="3" name="内容占位符 2"/>
          <p:cNvSpPr>
            <a:spLocks noGrp="1"/>
          </p:cNvSpPr>
          <p:nvPr>
            <p:ph sz="quarter" idx="1"/>
          </p:nvPr>
        </p:nvSpPr>
        <p:spPr>
          <a:xfrm>
            <a:off x="179512" y="980728"/>
            <a:ext cx="8964488" cy="5616624"/>
          </a:xfrm>
        </p:spPr>
        <p:txBody>
          <a:bodyPr>
            <a:normAutofit/>
          </a:bodyPr>
          <a:lstStyle/>
          <a:p>
            <a:pPr>
              <a:buNone/>
            </a:pPr>
            <a:r>
              <a:rPr lang="en-US" b="1" dirty="0" smtClean="0">
                <a:solidFill>
                  <a:srgbClr val="FF0000"/>
                </a:solidFill>
              </a:rPr>
              <a:t>   Global resource verbs </a:t>
            </a:r>
            <a:r>
              <a:rPr lang="en-US" dirty="0" smtClean="0"/>
              <a:t>:</a:t>
            </a:r>
            <a:r>
              <a:rPr lang="en-US" b="1" dirty="0" smtClean="0">
                <a:solidFill>
                  <a:srgbClr val="FF0000"/>
                </a:solidFill>
              </a:rPr>
              <a:t> </a:t>
            </a:r>
            <a:r>
              <a:rPr lang="en-US" dirty="0" smtClean="0"/>
              <a:t>express resource usage of many different resources, e.g., “</a:t>
            </a:r>
            <a:r>
              <a:rPr lang="en-US" b="1" dirty="0" smtClean="0">
                <a:solidFill>
                  <a:srgbClr val="0070C0"/>
                </a:solidFill>
              </a:rPr>
              <a:t>use</a:t>
            </a:r>
            <a:r>
              <a:rPr lang="en-US" i="1" dirty="0" smtClean="0"/>
              <a:t>”</a:t>
            </a:r>
            <a:r>
              <a:rPr lang="en-US" dirty="0" smtClean="0"/>
              <a:t> and “</a:t>
            </a:r>
            <a:r>
              <a:rPr lang="en-US" b="1" dirty="0" smtClean="0">
                <a:solidFill>
                  <a:srgbClr val="0070C0"/>
                </a:solidFill>
              </a:rPr>
              <a:t>consume</a:t>
            </a:r>
            <a:r>
              <a:rPr lang="en-US" i="1" dirty="0" smtClean="0"/>
              <a:t>”</a:t>
            </a:r>
            <a:r>
              <a:rPr lang="en-US" dirty="0" smtClean="0"/>
              <a:t>. </a:t>
            </a:r>
          </a:p>
          <a:p>
            <a:pPr>
              <a:buNone/>
            </a:pPr>
            <a:endParaRPr lang="en-US" dirty="0" smtClean="0"/>
          </a:p>
          <a:p>
            <a:pPr>
              <a:buNone/>
            </a:pPr>
            <a:r>
              <a:rPr lang="en-US" dirty="0" smtClean="0"/>
              <a:t>   1. The more </a:t>
            </a:r>
            <a:r>
              <a:rPr lang="en-US" b="1" dirty="0" smtClean="0">
                <a:solidFill>
                  <a:srgbClr val="0070C0"/>
                </a:solidFill>
              </a:rPr>
              <a:t>diverse</a:t>
            </a:r>
            <a:r>
              <a:rPr lang="en-US" dirty="0" smtClean="0"/>
              <a:t> the resource term </a:t>
            </a:r>
            <a:r>
              <a:rPr lang="en-US" b="1" dirty="0" smtClean="0">
                <a:solidFill>
                  <a:srgbClr val="002060"/>
                </a:solidFill>
              </a:rPr>
              <a:t>seeds</a:t>
            </a:r>
            <a:r>
              <a:rPr lang="en-US" dirty="0" smtClean="0"/>
              <a:t> that a verb can modify, the more likely it is a good global resource verb. </a:t>
            </a:r>
          </a:p>
          <a:p>
            <a:pPr>
              <a:buNone/>
            </a:pPr>
            <a:r>
              <a:rPr lang="en-US" dirty="0" smtClean="0"/>
              <a:t>   2. The more verbs a resource term </a:t>
            </a:r>
            <a:r>
              <a:rPr lang="en-US" b="1" dirty="0" smtClean="0">
                <a:solidFill>
                  <a:srgbClr val="002060"/>
                </a:solidFill>
              </a:rPr>
              <a:t>seed</a:t>
            </a:r>
            <a:r>
              <a:rPr lang="en-US" dirty="0" smtClean="0"/>
              <a:t> is </a:t>
            </a:r>
            <a:r>
              <a:rPr lang="en-US" b="1" dirty="0" smtClean="0">
                <a:solidFill>
                  <a:srgbClr val="FF0000"/>
                </a:solidFill>
              </a:rPr>
              <a:t>associated with</a:t>
            </a:r>
            <a:r>
              <a:rPr lang="en-US" dirty="0" smtClean="0"/>
              <a:t>, the more likely it is a real resource term. </a:t>
            </a:r>
          </a:p>
          <a:p>
            <a:pPr>
              <a:buNone/>
            </a:pPr>
            <a:endParaRPr lang="en-US" dirty="0" smtClean="0"/>
          </a:p>
          <a:p>
            <a:pPr>
              <a:buNone/>
            </a:pPr>
            <a:r>
              <a:rPr lang="en-US" dirty="0" smtClean="0"/>
              <a:t>   Verb candidates and resource term seeds forms </a:t>
            </a:r>
            <a:r>
              <a:rPr lang="en-US" b="1" dirty="0" smtClean="0">
                <a:solidFill>
                  <a:srgbClr val="0070C0"/>
                </a:solidFill>
              </a:rPr>
              <a:t>bipartite graph</a:t>
            </a:r>
            <a:r>
              <a:rPr lang="en-US" dirty="0" smtClean="0"/>
              <a:t>. HITS algorithm can be applied because of their mutual enforcement relations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6024" y="53752"/>
            <a:ext cx="8820472" cy="998984"/>
          </a:xfrm>
        </p:spPr>
        <p:txBody>
          <a:bodyPr>
            <a:normAutofit/>
          </a:bodyPr>
          <a:lstStyle/>
          <a:p>
            <a:r>
              <a:rPr lang="en-US" sz="2800" dirty="0" smtClean="0"/>
              <a:t>Step 2: Discovering Resource Terms in a Domain Corpus </a:t>
            </a:r>
            <a:endParaRPr lang="en-US" sz="2800" dirty="0"/>
          </a:p>
        </p:txBody>
      </p:sp>
      <p:sp>
        <p:nvSpPr>
          <p:cNvPr id="18" name="矩形 17"/>
          <p:cNvSpPr/>
          <p:nvPr/>
        </p:nvSpPr>
        <p:spPr>
          <a:xfrm>
            <a:off x="251520" y="1124744"/>
            <a:ext cx="8784976" cy="6124754"/>
          </a:xfrm>
          <a:prstGeom prst="rect">
            <a:avLst/>
          </a:prstGeom>
        </p:spPr>
        <p:txBody>
          <a:bodyPr wrap="square">
            <a:spAutoFit/>
          </a:bodyPr>
          <a:lstStyle/>
          <a:p>
            <a:pPr>
              <a:buNone/>
            </a:pPr>
            <a:r>
              <a:rPr lang="en-US" sz="2800" dirty="0" smtClean="0"/>
              <a:t>With global resource usage verbs, how to find resource terms in a </a:t>
            </a:r>
            <a:r>
              <a:rPr lang="en-US" sz="2800" b="1" dirty="0" smtClean="0">
                <a:solidFill>
                  <a:srgbClr val="0070C0"/>
                </a:solidFill>
              </a:rPr>
              <a:t>specific</a:t>
            </a:r>
            <a:r>
              <a:rPr lang="en-US" sz="2800" dirty="0" smtClean="0"/>
              <a:t> domain corpus.</a:t>
            </a:r>
          </a:p>
          <a:p>
            <a:pPr>
              <a:buNone/>
            </a:pPr>
            <a:endParaRPr lang="en-US" sz="2800" dirty="0" smtClean="0"/>
          </a:p>
          <a:p>
            <a:pPr>
              <a:buNone/>
            </a:pPr>
            <a:r>
              <a:rPr lang="en-US" sz="2800" dirty="0" smtClean="0"/>
              <a:t>Still using HITS algorithm?  </a:t>
            </a:r>
            <a:r>
              <a:rPr lang="en-US" sz="2800" b="1" dirty="0" smtClean="0">
                <a:solidFill>
                  <a:srgbClr val="FF0000"/>
                </a:solidFill>
              </a:rPr>
              <a:t>NO</a:t>
            </a:r>
            <a:r>
              <a:rPr lang="en-US" sz="2800" dirty="0" smtClean="0">
                <a:solidFill>
                  <a:srgbClr val="FF0000"/>
                </a:solidFill>
              </a:rPr>
              <a:t>! </a:t>
            </a:r>
          </a:p>
          <a:p>
            <a:pPr>
              <a:buNone/>
            </a:pPr>
            <a:endParaRPr lang="en-US" sz="2800" dirty="0" smtClean="0">
              <a:solidFill>
                <a:srgbClr val="FF0000"/>
              </a:solidFill>
            </a:endParaRPr>
          </a:p>
          <a:p>
            <a:pPr>
              <a:buNone/>
            </a:pPr>
            <a:r>
              <a:rPr lang="en-US" sz="2800" dirty="0" smtClean="0"/>
              <a:t>A verb modifying multiple </a:t>
            </a:r>
            <a:r>
              <a:rPr lang="en-US" sz="2800" b="1" dirty="0" smtClean="0">
                <a:solidFill>
                  <a:srgbClr val="FF0000"/>
                </a:solidFill>
              </a:rPr>
              <a:t>noun terms </a:t>
            </a:r>
            <a:r>
              <a:rPr lang="en-US" sz="2800" dirty="0" smtClean="0"/>
              <a:t>does not necessarily indicate that the verb is a resource usage verb.    e.g. verb “</a:t>
            </a:r>
            <a:r>
              <a:rPr lang="en-US" sz="2800" b="1" dirty="0" smtClean="0">
                <a:solidFill>
                  <a:srgbClr val="0070C0"/>
                </a:solidFill>
              </a:rPr>
              <a:t>get</a:t>
            </a:r>
            <a:r>
              <a:rPr lang="en-US" sz="2800" dirty="0" smtClean="0"/>
              <a:t>”</a:t>
            </a:r>
          </a:p>
          <a:p>
            <a:pPr>
              <a:buNone/>
            </a:pPr>
            <a:endParaRPr lang="en-US" sz="2800" dirty="0" smtClean="0">
              <a:solidFill>
                <a:srgbClr val="FF0000"/>
              </a:solidFill>
            </a:endParaRPr>
          </a:p>
          <a:p>
            <a:pPr>
              <a:buNone/>
            </a:pPr>
            <a:r>
              <a:rPr lang="en-US" sz="2800" dirty="0" smtClean="0"/>
              <a:t>it is not always the case that if a </a:t>
            </a:r>
            <a:r>
              <a:rPr lang="en-US" sz="2800" b="1" dirty="0" smtClean="0">
                <a:solidFill>
                  <a:srgbClr val="FF0000"/>
                </a:solidFill>
              </a:rPr>
              <a:t>noun term </a:t>
            </a:r>
            <a:r>
              <a:rPr lang="en-US" sz="2800" dirty="0" smtClean="0"/>
              <a:t>is modified by many verbs, it is a resource term.</a:t>
            </a:r>
          </a:p>
          <a:p>
            <a:pPr>
              <a:buNone/>
            </a:pPr>
            <a:r>
              <a:rPr lang="en-US" sz="2800" dirty="0" smtClean="0"/>
              <a:t>e.g.  noun “</a:t>
            </a:r>
            <a:r>
              <a:rPr lang="en-US" sz="2800" b="1" dirty="0" smtClean="0">
                <a:solidFill>
                  <a:srgbClr val="FF0000"/>
                </a:solidFill>
              </a:rPr>
              <a:t>car</a:t>
            </a:r>
            <a:r>
              <a:rPr lang="en-US" sz="2800" dirty="0" smtClean="0"/>
              <a:t>” for the car domain</a:t>
            </a:r>
          </a:p>
          <a:p>
            <a:pPr>
              <a:buNone/>
            </a:pPr>
            <a:endParaRPr lang="en-US" sz="2800" dirty="0" smtClean="0">
              <a:solidFill>
                <a:srgbClr val="FF0000"/>
              </a:solidFill>
            </a:endParaRPr>
          </a:p>
          <a:p>
            <a:pPr>
              <a:buNone/>
            </a:pPr>
            <a:endParaRPr lang="en-US" sz="2800" dirty="0" smtClean="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51520" y="1268760"/>
            <a:ext cx="8640960" cy="5184576"/>
          </a:xfrm>
        </p:spPr>
        <p:txBody>
          <a:bodyPr>
            <a:normAutofit fontScale="92500" lnSpcReduction="10000"/>
          </a:bodyPr>
          <a:lstStyle/>
          <a:p>
            <a:pPr>
              <a:buNone/>
            </a:pPr>
            <a:r>
              <a:rPr lang="en-US" sz="2800" b="1" dirty="0" smtClean="0"/>
              <a:t>   Observations:</a:t>
            </a:r>
          </a:p>
          <a:p>
            <a:pPr>
              <a:buNone/>
            </a:pPr>
            <a:r>
              <a:rPr lang="en-US" sz="2800" dirty="0" smtClean="0"/>
              <a:t>   </a:t>
            </a:r>
            <a:r>
              <a:rPr lang="en-US" sz="2600" dirty="0" smtClean="0"/>
              <a:t>1.  If a noun term is </a:t>
            </a:r>
            <a:r>
              <a:rPr lang="en-US" sz="2600" b="1" i="1" dirty="0" smtClean="0">
                <a:solidFill>
                  <a:srgbClr val="0070C0"/>
                </a:solidFill>
              </a:rPr>
              <a:t>frequently</a:t>
            </a:r>
            <a:r>
              <a:rPr lang="en-US" sz="2600" b="1" i="1" dirty="0" smtClean="0"/>
              <a:t> </a:t>
            </a:r>
            <a:r>
              <a:rPr lang="en-US" sz="2600" dirty="0" smtClean="0"/>
              <a:t>associated with a verb (including quantifiers), the noun term is more likely to be a real resource term. (e.g. “</a:t>
            </a:r>
            <a:r>
              <a:rPr lang="en-US" sz="2600" i="1" dirty="0" smtClean="0"/>
              <a:t>spend a lot of money</a:t>
            </a:r>
            <a:r>
              <a:rPr lang="en-US" sz="2600" dirty="0" smtClean="0"/>
              <a:t>”, “</a:t>
            </a:r>
            <a:r>
              <a:rPr lang="en-US" sz="2600" i="1" dirty="0" smtClean="0"/>
              <a:t>spend less money</a:t>
            </a:r>
            <a:r>
              <a:rPr lang="en-US" sz="2600" dirty="0" smtClean="0"/>
              <a:t>”, “</a:t>
            </a:r>
            <a:r>
              <a:rPr lang="en-US" sz="2600" i="1" dirty="0" smtClean="0"/>
              <a:t>spend much money</a:t>
            </a:r>
            <a:r>
              <a:rPr lang="en-US" sz="2600" dirty="0" smtClean="0"/>
              <a:t>” …)</a:t>
            </a:r>
          </a:p>
          <a:p>
            <a:pPr>
              <a:buNone/>
            </a:pPr>
            <a:r>
              <a:rPr lang="en-US" sz="2800" dirty="0" smtClean="0"/>
              <a:t>   </a:t>
            </a:r>
          </a:p>
          <a:p>
            <a:pPr>
              <a:buNone/>
            </a:pPr>
            <a:r>
              <a:rPr lang="en-US" sz="2600" dirty="0" smtClean="0"/>
              <a:t>   2.  If a verb is </a:t>
            </a:r>
            <a:r>
              <a:rPr lang="en-US" sz="2600" b="1" i="1" dirty="0" smtClean="0">
                <a:solidFill>
                  <a:srgbClr val="0070C0"/>
                </a:solidFill>
              </a:rPr>
              <a:t>frequently</a:t>
            </a:r>
            <a:r>
              <a:rPr lang="en-US" sz="2600" dirty="0" smtClean="0"/>
              <a:t> associated with a noun term (including quantifiers), it is more likely to be a real resource verb.</a:t>
            </a:r>
          </a:p>
          <a:p>
            <a:pPr>
              <a:buNone/>
            </a:pPr>
            <a:r>
              <a:rPr lang="en-US" sz="2600" b="1" dirty="0" smtClean="0"/>
              <a:t>  </a:t>
            </a:r>
            <a:endParaRPr lang="en-US" sz="2600" dirty="0" smtClean="0"/>
          </a:p>
          <a:p>
            <a:pPr>
              <a:buNone/>
            </a:pPr>
            <a:r>
              <a:rPr lang="en-US" dirty="0" smtClean="0"/>
              <a:t>   </a:t>
            </a:r>
            <a:r>
              <a:rPr lang="en-US" sz="2600" dirty="0" smtClean="0"/>
              <a:t>Take </a:t>
            </a:r>
            <a:r>
              <a:rPr lang="en-US" sz="2600" b="1" dirty="0" smtClean="0">
                <a:solidFill>
                  <a:srgbClr val="FF0000"/>
                </a:solidFill>
              </a:rPr>
              <a:t>frequency</a:t>
            </a:r>
            <a:r>
              <a:rPr lang="en-US" sz="2600" dirty="0" smtClean="0"/>
              <a:t> into consideration and turn the frequency into a probability and make use of the </a:t>
            </a:r>
            <a:r>
              <a:rPr lang="en-US" sz="2600" b="1" dirty="0" smtClean="0">
                <a:solidFill>
                  <a:srgbClr val="FF0000"/>
                </a:solidFill>
              </a:rPr>
              <a:t>expected value </a:t>
            </a:r>
            <a:r>
              <a:rPr lang="en-US" sz="2600" dirty="0" smtClean="0"/>
              <a:t>to compute scores for the verbs and noun terms </a:t>
            </a:r>
            <a:endParaRPr lang="en-US" sz="2600" dirty="0"/>
          </a:p>
        </p:txBody>
      </p:sp>
      <p:sp>
        <p:nvSpPr>
          <p:cNvPr id="4" name="标题 1"/>
          <p:cNvSpPr>
            <a:spLocks noGrp="1"/>
          </p:cNvSpPr>
          <p:nvPr>
            <p:ph type="title"/>
          </p:nvPr>
        </p:nvSpPr>
        <p:spPr>
          <a:xfrm>
            <a:off x="467544" y="188640"/>
            <a:ext cx="8064896" cy="940966"/>
          </a:xfrm>
        </p:spPr>
        <p:txBody>
          <a:bodyPr>
            <a:noAutofit/>
          </a:bodyPr>
          <a:lstStyle/>
          <a:p>
            <a:r>
              <a:rPr lang="en-US" dirty="0" smtClean="0"/>
              <a:t>Step 2: Discovering Resource Terms in a Domain Corpus (Continue)</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188640"/>
            <a:ext cx="8784976" cy="724942"/>
          </a:xfrm>
        </p:spPr>
        <p:txBody>
          <a:bodyPr>
            <a:normAutofit fontScale="90000"/>
          </a:bodyPr>
          <a:lstStyle/>
          <a:p>
            <a:r>
              <a:rPr lang="en-US" dirty="0" smtClean="0"/>
              <a:t>MER(Mutual Reinforcement based on Expected Values) Algorithm</a:t>
            </a:r>
            <a:endParaRPr lang="en-US" dirty="0"/>
          </a:p>
        </p:txBody>
      </p:sp>
      <p:sp>
        <p:nvSpPr>
          <p:cNvPr id="829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 name="矩形 13"/>
          <p:cNvSpPr/>
          <p:nvPr/>
        </p:nvSpPr>
        <p:spPr>
          <a:xfrm>
            <a:off x="3563888" y="2996952"/>
            <a:ext cx="5328592" cy="369332"/>
          </a:xfrm>
          <a:prstGeom prst="rect">
            <a:avLst/>
          </a:prstGeom>
        </p:spPr>
        <p:txBody>
          <a:bodyPr wrap="square">
            <a:spAutoFit/>
          </a:bodyPr>
          <a:lstStyle/>
          <a:p>
            <a:r>
              <a:rPr lang="en-US" b="1" i="1" dirty="0" smtClean="0">
                <a:solidFill>
                  <a:srgbClr val="FF0000"/>
                </a:solidFill>
              </a:rPr>
              <a:t> </a:t>
            </a:r>
            <a:endParaRPr lang="en-US" sz="2400" dirty="0"/>
          </a:p>
        </p:txBody>
      </p:sp>
      <p:pic>
        <p:nvPicPr>
          <p:cNvPr id="45057" name="Picture 1"/>
          <p:cNvPicPr>
            <a:picLocks noChangeAspect="1" noChangeArrowheads="1"/>
          </p:cNvPicPr>
          <p:nvPr/>
        </p:nvPicPr>
        <p:blipFill>
          <a:blip r:embed="rId3" cstate="print"/>
          <a:srcRect/>
          <a:stretch>
            <a:fillRect/>
          </a:stretch>
        </p:blipFill>
        <p:spPr bwMode="auto">
          <a:xfrm>
            <a:off x="107504" y="980728"/>
            <a:ext cx="9036496" cy="5184576"/>
          </a:xfrm>
          <a:prstGeom prst="rect">
            <a:avLst/>
          </a:prstGeom>
          <a:noFill/>
          <a:ln w="9525">
            <a:noFill/>
            <a:miter lim="800000"/>
            <a:headEnd/>
            <a:tailEnd/>
          </a:ln>
        </p:spPr>
      </p:pic>
      <p:grpSp>
        <p:nvGrpSpPr>
          <p:cNvPr id="12" name="组合 11"/>
          <p:cNvGrpSpPr/>
          <p:nvPr/>
        </p:nvGrpSpPr>
        <p:grpSpPr>
          <a:xfrm>
            <a:off x="827584" y="1988840"/>
            <a:ext cx="7776864" cy="4104456"/>
            <a:chOff x="827584" y="1988840"/>
            <a:chExt cx="7776864" cy="4104456"/>
          </a:xfrm>
        </p:grpSpPr>
        <p:pic>
          <p:nvPicPr>
            <p:cNvPr id="82952" name="Picture 8"/>
            <p:cNvPicPr>
              <a:picLocks noChangeAspect="1" noChangeArrowheads="1"/>
            </p:cNvPicPr>
            <p:nvPr/>
          </p:nvPicPr>
          <p:blipFill>
            <a:blip r:embed="rId4" cstate="print"/>
            <a:srcRect/>
            <a:stretch>
              <a:fillRect/>
            </a:stretch>
          </p:blipFill>
          <p:spPr bwMode="auto">
            <a:xfrm>
              <a:off x="5508104" y="1988840"/>
              <a:ext cx="3096344" cy="4104456"/>
            </a:xfrm>
            <a:prstGeom prst="rect">
              <a:avLst/>
            </a:prstGeom>
            <a:noFill/>
            <a:ln w="9525">
              <a:noFill/>
              <a:miter lim="800000"/>
              <a:headEnd/>
              <a:tailEnd/>
            </a:ln>
          </p:spPr>
        </p:pic>
        <p:sp>
          <p:nvSpPr>
            <p:cNvPr id="9" name="Rectangle 18"/>
            <p:cNvSpPr/>
            <p:nvPr/>
          </p:nvSpPr>
          <p:spPr>
            <a:xfrm>
              <a:off x="827584" y="3933056"/>
              <a:ext cx="2160240" cy="1152128"/>
            </a:xfrm>
            <a:prstGeom prst="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cxnSp>
          <p:nvCxnSpPr>
            <p:cNvPr id="10" name="Straight Arrow Connector 24"/>
            <p:cNvCxnSpPr/>
            <p:nvPr/>
          </p:nvCxnSpPr>
          <p:spPr>
            <a:xfrm flipV="1">
              <a:off x="3059832" y="3645024"/>
              <a:ext cx="2520280" cy="821432"/>
            </a:xfrm>
            <a:prstGeom prst="straightConnector1">
              <a:avLst/>
            </a:prstGeom>
            <a:ln w="57150">
              <a:solidFill>
                <a:srgbClr val="C00000"/>
              </a:solidFill>
              <a:tailEnd type="arrow"/>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grpSp>
      <p:grpSp>
        <p:nvGrpSpPr>
          <p:cNvPr id="31" name="组合 30"/>
          <p:cNvGrpSpPr/>
          <p:nvPr/>
        </p:nvGrpSpPr>
        <p:grpSpPr>
          <a:xfrm>
            <a:off x="1619672" y="836712"/>
            <a:ext cx="5616624" cy="5544616"/>
            <a:chOff x="1619672" y="836712"/>
            <a:chExt cx="5616624" cy="5544616"/>
          </a:xfrm>
        </p:grpSpPr>
        <p:cxnSp>
          <p:nvCxnSpPr>
            <p:cNvPr id="17" name="Straight Arrow Connector 24"/>
            <p:cNvCxnSpPr/>
            <p:nvPr/>
          </p:nvCxnSpPr>
          <p:spPr>
            <a:xfrm flipH="1" flipV="1">
              <a:off x="6012160" y="1700808"/>
              <a:ext cx="1224136" cy="288032"/>
            </a:xfrm>
            <a:prstGeom prst="straightConnector1">
              <a:avLst/>
            </a:prstGeom>
            <a:ln w="57150">
              <a:solidFill>
                <a:srgbClr val="0070C0"/>
              </a:solidFill>
              <a:tailEnd type="arrow"/>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3" name="圆角矩形标注 22"/>
            <p:cNvSpPr/>
            <p:nvPr/>
          </p:nvSpPr>
          <p:spPr>
            <a:xfrm>
              <a:off x="1763688" y="836712"/>
              <a:ext cx="4104456" cy="1656184"/>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i="1" dirty="0" err="1" smtClean="0">
                  <a:solidFill>
                    <a:schemeClr val="bg1"/>
                  </a:solidFill>
                </a:rPr>
                <a:t>p</a:t>
              </a:r>
              <a:r>
                <a:rPr lang="en-US" sz="2400" b="1" i="1" baseline="-25000" dirty="0" err="1" smtClean="0">
                  <a:solidFill>
                    <a:schemeClr val="bg1"/>
                  </a:solidFill>
                </a:rPr>
                <a:t>ji</a:t>
              </a:r>
              <a:r>
                <a:rPr lang="en-US" sz="2400" b="1" dirty="0" smtClean="0">
                  <a:solidFill>
                    <a:srgbClr val="0070C0"/>
                  </a:solidFill>
                </a:rPr>
                <a:t> </a:t>
              </a:r>
              <a:r>
                <a:rPr lang="en-US" sz="2400" dirty="0" smtClean="0"/>
                <a:t>is the probability of link (</a:t>
              </a:r>
              <a:r>
                <a:rPr lang="en-US" sz="2400" i="1" dirty="0" err="1" smtClean="0"/>
                <a:t>i</a:t>
              </a:r>
              <a:r>
                <a:rPr lang="en-US" sz="2400" dirty="0" smtClean="0"/>
                <a:t>, </a:t>
              </a:r>
              <a:r>
                <a:rPr lang="en-US" sz="2400" i="1" dirty="0" smtClean="0"/>
                <a:t>j</a:t>
              </a:r>
              <a:r>
                <a:rPr lang="en-US" sz="2400" dirty="0" smtClean="0"/>
                <a:t>) among all links from different nouns </a:t>
              </a:r>
              <a:r>
                <a:rPr lang="en-US" sz="2400" i="1" dirty="0" smtClean="0"/>
                <a:t>j</a:t>
              </a:r>
              <a:r>
                <a:rPr lang="en-US" sz="2400" dirty="0" smtClean="0"/>
                <a:t> to a verb </a:t>
              </a:r>
              <a:r>
                <a:rPr lang="en-US" sz="2400" i="1" dirty="0" err="1" smtClean="0"/>
                <a:t>i</a:t>
              </a:r>
              <a:r>
                <a:rPr lang="en-US" sz="2400" dirty="0" smtClean="0"/>
                <a:t>.</a:t>
              </a:r>
              <a:endParaRPr lang="en-US" sz="2400" dirty="0">
                <a:solidFill>
                  <a:schemeClr val="bg1"/>
                </a:solidFill>
              </a:endParaRPr>
            </a:p>
          </p:txBody>
        </p:sp>
        <p:sp>
          <p:nvSpPr>
            <p:cNvPr id="24" name="圆角矩形标注 23"/>
            <p:cNvSpPr/>
            <p:nvPr/>
          </p:nvSpPr>
          <p:spPr>
            <a:xfrm>
              <a:off x="1619672" y="4725144"/>
              <a:ext cx="4104456" cy="1656184"/>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i="1" dirty="0" err="1" smtClean="0">
                  <a:solidFill>
                    <a:schemeClr val="bg1"/>
                  </a:solidFill>
                </a:rPr>
                <a:t>p</a:t>
              </a:r>
              <a:r>
                <a:rPr lang="en-US" sz="2400" b="1" i="1" baseline="-25000" dirty="0" err="1" smtClean="0">
                  <a:solidFill>
                    <a:schemeClr val="bg1"/>
                  </a:solidFill>
                </a:rPr>
                <a:t>ij</a:t>
              </a:r>
              <a:r>
                <a:rPr lang="en-US" sz="2400" b="1" dirty="0" smtClean="0">
                  <a:solidFill>
                    <a:schemeClr val="bg1"/>
                  </a:solidFill>
                </a:rPr>
                <a:t> </a:t>
              </a:r>
              <a:r>
                <a:rPr lang="en-US" sz="2400" dirty="0" smtClean="0">
                  <a:solidFill>
                    <a:schemeClr val="bg1"/>
                  </a:solidFill>
                </a:rPr>
                <a:t>is the probability of link (</a:t>
              </a:r>
              <a:r>
                <a:rPr lang="en-US" sz="2400" i="1" dirty="0" err="1" smtClean="0">
                  <a:solidFill>
                    <a:schemeClr val="bg1"/>
                  </a:solidFill>
                </a:rPr>
                <a:t>i</a:t>
              </a:r>
              <a:r>
                <a:rPr lang="en-US" sz="2400" dirty="0" smtClean="0">
                  <a:solidFill>
                    <a:schemeClr val="bg1"/>
                  </a:solidFill>
                </a:rPr>
                <a:t>, </a:t>
              </a:r>
              <a:r>
                <a:rPr lang="en-US" sz="2400" i="1" dirty="0" smtClean="0">
                  <a:solidFill>
                    <a:schemeClr val="bg1"/>
                  </a:solidFill>
                </a:rPr>
                <a:t>j</a:t>
              </a:r>
              <a:r>
                <a:rPr lang="en-US" sz="2400" dirty="0" smtClean="0">
                  <a:solidFill>
                    <a:schemeClr val="bg1"/>
                  </a:solidFill>
                </a:rPr>
                <a:t>) among all links from different verbs </a:t>
              </a:r>
              <a:r>
                <a:rPr lang="en-US" sz="2400" i="1" dirty="0" err="1" smtClean="0">
                  <a:solidFill>
                    <a:schemeClr val="bg1"/>
                  </a:solidFill>
                </a:rPr>
                <a:t>i</a:t>
              </a:r>
              <a:r>
                <a:rPr lang="en-US" sz="2400" dirty="0" smtClean="0">
                  <a:solidFill>
                    <a:schemeClr val="bg1"/>
                  </a:solidFill>
                </a:rPr>
                <a:t> to a noun </a:t>
              </a:r>
              <a:r>
                <a:rPr lang="en-US" sz="2400" i="1" dirty="0" smtClean="0">
                  <a:solidFill>
                    <a:schemeClr val="bg1"/>
                  </a:solidFill>
                </a:rPr>
                <a:t>j</a:t>
              </a:r>
              <a:r>
                <a:rPr lang="en-US" sz="2400" dirty="0" smtClean="0">
                  <a:solidFill>
                    <a:schemeClr val="bg1"/>
                  </a:solidFill>
                </a:rPr>
                <a:t>. </a:t>
              </a:r>
              <a:endParaRPr lang="en-US" sz="2400" dirty="0">
                <a:solidFill>
                  <a:schemeClr val="bg1"/>
                </a:solidFill>
              </a:endParaRPr>
            </a:p>
          </p:txBody>
        </p:sp>
        <p:cxnSp>
          <p:nvCxnSpPr>
            <p:cNvPr id="26" name="Straight Arrow Connector 24"/>
            <p:cNvCxnSpPr/>
            <p:nvPr/>
          </p:nvCxnSpPr>
          <p:spPr>
            <a:xfrm flipH="1">
              <a:off x="5796136" y="5805264"/>
              <a:ext cx="1152128" cy="144016"/>
            </a:xfrm>
            <a:prstGeom prst="straightConnector1">
              <a:avLst/>
            </a:prstGeom>
            <a:ln w="57150">
              <a:solidFill>
                <a:srgbClr val="0070C0"/>
              </a:solidFill>
              <a:tailEnd type="arrow"/>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grpSp>
      <p:sp>
        <p:nvSpPr>
          <p:cNvPr id="32" name="Rectangle 18"/>
          <p:cNvSpPr/>
          <p:nvPr/>
        </p:nvSpPr>
        <p:spPr>
          <a:xfrm>
            <a:off x="5724128" y="1988840"/>
            <a:ext cx="2736304" cy="3960440"/>
          </a:xfrm>
          <a:prstGeom prst="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8280920" cy="634082"/>
          </a:xfrm>
        </p:spPr>
        <p:txBody>
          <a:bodyPr>
            <a:normAutofit/>
          </a:bodyPr>
          <a:lstStyle/>
          <a:p>
            <a:r>
              <a:rPr lang="en-US" sz="2800" dirty="0" smtClean="0"/>
              <a:t>Opinion Mining or Sentiment Analysis</a:t>
            </a:r>
            <a:endParaRPr lang="en-US" sz="2800" dirty="0"/>
          </a:p>
        </p:txBody>
      </p:sp>
      <p:sp>
        <p:nvSpPr>
          <p:cNvPr id="7" name="矩形 6"/>
          <p:cNvSpPr/>
          <p:nvPr/>
        </p:nvSpPr>
        <p:spPr>
          <a:xfrm>
            <a:off x="539552" y="1700808"/>
            <a:ext cx="7920880" cy="1384995"/>
          </a:xfrm>
          <a:prstGeom prst="rect">
            <a:avLst/>
          </a:prstGeom>
        </p:spPr>
        <p:txBody>
          <a:bodyPr wrap="square">
            <a:spAutoFit/>
          </a:bodyPr>
          <a:lstStyle/>
          <a:p>
            <a:pPr algn="just"/>
            <a:r>
              <a:rPr lang="en-US" sz="2800" dirty="0" smtClean="0"/>
              <a:t>Computational study of people’s opinions, appraisals, attitudes, and emotions from </a:t>
            </a:r>
            <a:r>
              <a:rPr lang="en-US" sz="2800" b="1" dirty="0" smtClean="0">
                <a:solidFill>
                  <a:srgbClr val="FF0000"/>
                </a:solidFill>
              </a:rPr>
              <a:t>opinion documents </a:t>
            </a:r>
            <a:endParaRPr lang="en-US" sz="2800" b="1" dirty="0">
              <a:solidFill>
                <a:srgbClr val="FF0000"/>
              </a:solidFill>
            </a:endParaRPr>
          </a:p>
        </p:txBody>
      </p:sp>
      <p:pic>
        <p:nvPicPr>
          <p:cNvPr id="8" name="Picture 8"/>
          <p:cNvPicPr>
            <a:picLocks noChangeAspect="1" noChangeArrowheads="1"/>
          </p:cNvPicPr>
          <p:nvPr/>
        </p:nvPicPr>
        <p:blipFill>
          <a:blip r:embed="rId2" cstate="print"/>
          <a:srcRect/>
          <a:stretch>
            <a:fillRect/>
          </a:stretch>
        </p:blipFill>
        <p:spPr bwMode="auto">
          <a:xfrm>
            <a:off x="5940152" y="4221088"/>
            <a:ext cx="2736304" cy="17610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7467600" cy="576064"/>
          </a:xfrm>
        </p:spPr>
        <p:txBody>
          <a:bodyPr/>
          <a:lstStyle/>
          <a:p>
            <a:r>
              <a:rPr lang="en-US" dirty="0" smtClean="0"/>
              <a:t>Smoothing the Probabilities</a:t>
            </a:r>
            <a:endParaRPr lang="en-US" dirty="0"/>
          </a:p>
        </p:txBody>
      </p:sp>
      <p:sp>
        <p:nvSpPr>
          <p:cNvPr id="3" name="内容占位符 2"/>
          <p:cNvSpPr>
            <a:spLocks noGrp="1"/>
          </p:cNvSpPr>
          <p:nvPr>
            <p:ph sz="quarter" idx="1"/>
          </p:nvPr>
        </p:nvSpPr>
        <p:spPr>
          <a:xfrm>
            <a:off x="251520" y="764704"/>
            <a:ext cx="8136904" cy="864096"/>
          </a:xfrm>
        </p:spPr>
        <p:txBody>
          <a:bodyPr>
            <a:normAutofit lnSpcReduction="10000"/>
          </a:bodyPr>
          <a:lstStyle/>
          <a:p>
            <a:pPr>
              <a:buNone/>
            </a:pPr>
            <a:r>
              <a:rPr lang="en-US" dirty="0" smtClean="0"/>
              <a:t>   </a:t>
            </a:r>
            <a:r>
              <a:rPr lang="en-US" sz="2800" dirty="0" smtClean="0"/>
              <a:t>The probabilities of verbs or nouns are not reliable due to limited data. </a:t>
            </a:r>
            <a:endParaRPr lang="en-US" sz="2800" dirty="0"/>
          </a:p>
        </p:txBody>
      </p:sp>
      <p:pic>
        <p:nvPicPr>
          <p:cNvPr id="135171" name="Picture 3"/>
          <p:cNvPicPr>
            <a:picLocks noChangeAspect="1" noChangeArrowheads="1"/>
          </p:cNvPicPr>
          <p:nvPr/>
        </p:nvPicPr>
        <p:blipFill>
          <a:blip r:embed="rId2" cstate="print"/>
          <a:srcRect/>
          <a:stretch>
            <a:fillRect/>
          </a:stretch>
        </p:blipFill>
        <p:spPr bwMode="auto">
          <a:xfrm>
            <a:off x="2267745" y="1844825"/>
            <a:ext cx="3384375" cy="2592803"/>
          </a:xfrm>
          <a:prstGeom prst="rect">
            <a:avLst/>
          </a:prstGeom>
          <a:noFill/>
          <a:ln w="9525">
            <a:noFill/>
            <a:miter lim="800000"/>
            <a:headEnd/>
            <a:tailEnd/>
          </a:ln>
        </p:spPr>
      </p:pic>
      <p:sp>
        <p:nvSpPr>
          <p:cNvPr id="6" name="矩形 5"/>
          <p:cNvSpPr/>
          <p:nvPr/>
        </p:nvSpPr>
        <p:spPr>
          <a:xfrm>
            <a:off x="683568" y="4869160"/>
            <a:ext cx="6984776" cy="523220"/>
          </a:xfrm>
          <a:prstGeom prst="rect">
            <a:avLst/>
          </a:prstGeom>
        </p:spPr>
        <p:txBody>
          <a:bodyPr wrap="square">
            <a:spAutoFit/>
          </a:bodyPr>
          <a:lstStyle/>
          <a:p>
            <a:r>
              <a:rPr lang="en-US" sz="2800" b="1" dirty="0" err="1" smtClean="0">
                <a:solidFill>
                  <a:srgbClr val="0070C0"/>
                </a:solidFill>
              </a:rPr>
              <a:t>Lidstone</a:t>
            </a:r>
            <a:r>
              <a:rPr lang="en-US" sz="2800" b="1" dirty="0" smtClean="0">
                <a:solidFill>
                  <a:srgbClr val="0070C0"/>
                </a:solidFill>
              </a:rPr>
              <a:t> </a:t>
            </a:r>
            <a:r>
              <a:rPr lang="en-US" sz="2800" dirty="0" smtClean="0"/>
              <a:t>smoothing (</a:t>
            </a:r>
            <a:r>
              <a:rPr lang="en-US" sz="2800" dirty="0" err="1" smtClean="0"/>
              <a:t>Lidstone</a:t>
            </a:r>
            <a:r>
              <a:rPr lang="en-US" sz="2800" dirty="0" smtClean="0"/>
              <a:t>, 1920) </a:t>
            </a:r>
            <a:endParaRPr lang="en-US" sz="2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7467600" cy="652934"/>
          </a:xfrm>
        </p:spPr>
        <p:txBody>
          <a:bodyPr/>
          <a:lstStyle/>
          <a:p>
            <a:r>
              <a:rPr lang="en-US" dirty="0" smtClean="0"/>
              <a:t>Algorithm Convergence</a:t>
            </a:r>
            <a:endParaRPr lang="en-US" dirty="0"/>
          </a:p>
        </p:txBody>
      </p:sp>
      <p:pic>
        <p:nvPicPr>
          <p:cNvPr id="126978" name="Picture 2"/>
          <p:cNvPicPr>
            <a:picLocks noChangeAspect="1" noChangeArrowheads="1"/>
          </p:cNvPicPr>
          <p:nvPr/>
        </p:nvPicPr>
        <p:blipFill>
          <a:blip r:embed="rId2" cstate="print"/>
          <a:srcRect/>
          <a:stretch>
            <a:fillRect/>
          </a:stretch>
        </p:blipFill>
        <p:spPr bwMode="auto">
          <a:xfrm>
            <a:off x="2195736" y="1484784"/>
            <a:ext cx="4486275" cy="354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7467600" cy="566936"/>
          </a:xfrm>
        </p:spPr>
        <p:txBody>
          <a:bodyPr/>
          <a:lstStyle/>
          <a:p>
            <a:r>
              <a:rPr lang="en-US" dirty="0" smtClean="0"/>
              <a:t>Experimental Results</a:t>
            </a:r>
            <a:endParaRPr lang="en-US" dirty="0"/>
          </a:p>
        </p:txBody>
      </p:sp>
      <p:pic>
        <p:nvPicPr>
          <p:cNvPr id="114690" name="Picture 2"/>
          <p:cNvPicPr>
            <a:picLocks noChangeAspect="1" noChangeArrowheads="1"/>
          </p:cNvPicPr>
          <p:nvPr/>
        </p:nvPicPr>
        <p:blipFill>
          <a:blip r:embed="rId2" cstate="print"/>
          <a:srcRect/>
          <a:stretch>
            <a:fillRect/>
          </a:stretch>
        </p:blipFill>
        <p:spPr bwMode="auto">
          <a:xfrm>
            <a:off x="755576" y="836712"/>
            <a:ext cx="7056784" cy="5574829"/>
          </a:xfrm>
          <a:prstGeom prst="rect">
            <a:avLst/>
          </a:prstGeom>
          <a:noFill/>
          <a:ln w="9525">
            <a:noFill/>
            <a:miter lim="800000"/>
            <a:headEnd/>
            <a:tailEnd/>
          </a:ln>
        </p:spPr>
      </p:pic>
      <p:sp>
        <p:nvSpPr>
          <p:cNvPr id="4" name="Rectangle 18"/>
          <p:cNvSpPr/>
          <p:nvPr/>
        </p:nvSpPr>
        <p:spPr>
          <a:xfrm>
            <a:off x="827584" y="2132856"/>
            <a:ext cx="6912768" cy="288032"/>
          </a:xfrm>
          <a:prstGeom prst="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5" name="Rectangle 18"/>
          <p:cNvSpPr/>
          <p:nvPr/>
        </p:nvSpPr>
        <p:spPr>
          <a:xfrm>
            <a:off x="827584" y="4005064"/>
            <a:ext cx="6912768" cy="288032"/>
          </a:xfrm>
          <a:prstGeom prst="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6" name="Rectangle 18"/>
          <p:cNvSpPr/>
          <p:nvPr/>
        </p:nvSpPr>
        <p:spPr>
          <a:xfrm>
            <a:off x="827584" y="5805264"/>
            <a:ext cx="6912768" cy="288032"/>
          </a:xfrm>
          <a:prstGeom prst="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7" name="圆角矩形标注 6"/>
          <p:cNvSpPr/>
          <p:nvPr/>
        </p:nvSpPr>
        <p:spPr>
          <a:xfrm>
            <a:off x="5580112" y="4365104"/>
            <a:ext cx="3240360" cy="1224136"/>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Better ranking results with a large margin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32656"/>
            <a:ext cx="7467600" cy="576064"/>
          </a:xfrm>
        </p:spPr>
        <p:txBody>
          <a:bodyPr/>
          <a:lstStyle/>
          <a:p>
            <a:r>
              <a:rPr lang="en-US" dirty="0" smtClean="0"/>
              <a:t>Road Map</a:t>
            </a:r>
            <a:endParaRPr lang="en-US" dirty="0"/>
          </a:p>
        </p:txBody>
      </p:sp>
      <p:sp>
        <p:nvSpPr>
          <p:cNvPr id="3" name="内容占位符 2"/>
          <p:cNvSpPr>
            <a:spLocks noGrp="1"/>
          </p:cNvSpPr>
          <p:nvPr>
            <p:ph sz="quarter" idx="1"/>
          </p:nvPr>
        </p:nvSpPr>
        <p:spPr>
          <a:xfrm>
            <a:off x="467544" y="1124744"/>
            <a:ext cx="8424936" cy="4032448"/>
          </a:xfrm>
        </p:spPr>
        <p:txBody>
          <a:bodyPr>
            <a:normAutofit/>
          </a:bodyPr>
          <a:lstStyle/>
          <a:p>
            <a:r>
              <a:rPr lang="en-US" sz="2800" dirty="0" smtClean="0"/>
              <a:t>Introduction</a:t>
            </a:r>
          </a:p>
          <a:p>
            <a:r>
              <a:rPr lang="en-US" sz="2800" dirty="0" smtClean="0"/>
              <a:t>Aspect Extraction</a:t>
            </a:r>
          </a:p>
          <a:p>
            <a:r>
              <a:rPr lang="en-US" sz="2800" dirty="0" smtClean="0"/>
              <a:t>Identify Noun Aspect Implying Opinion</a:t>
            </a:r>
          </a:p>
          <a:p>
            <a:r>
              <a:rPr lang="en-US" sz="2800" dirty="0" smtClean="0"/>
              <a:t>Extract Resource Term</a:t>
            </a:r>
          </a:p>
          <a:p>
            <a:r>
              <a:rPr lang="en-US" sz="2800" b="1" dirty="0" smtClean="0">
                <a:solidFill>
                  <a:srgbClr val="FF0000"/>
                </a:solidFill>
              </a:rPr>
              <a:t>Entity Extraction</a:t>
            </a:r>
          </a:p>
          <a:p>
            <a:r>
              <a:rPr lang="en-US" sz="2800" dirty="0" smtClean="0"/>
              <a:t>Identify Topic Documents from a Collection</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8596" y="285728"/>
            <a:ext cx="7467600" cy="631844"/>
          </a:xfrm>
        </p:spPr>
        <p:txBody>
          <a:bodyPr>
            <a:noAutofit/>
          </a:bodyPr>
          <a:lstStyle/>
          <a:p>
            <a:r>
              <a:rPr lang="en-US" altLang="zh-CN" sz="3200" dirty="0" smtClean="0"/>
              <a:t>E</a:t>
            </a:r>
            <a:r>
              <a:rPr lang="en-US" altLang="zh-CN" sz="3200" b="1" cap="none" dirty="0" smtClean="0">
                <a:latin typeface="Arial" pitchFamily="34" charset="0"/>
                <a:cs typeface="Arial" pitchFamily="34" charset="0"/>
              </a:rPr>
              <a:t>ntity </a:t>
            </a:r>
            <a:r>
              <a:rPr lang="en-US" altLang="zh-CN" sz="3200" dirty="0" smtClean="0"/>
              <a:t>E</a:t>
            </a:r>
            <a:r>
              <a:rPr lang="en-US" altLang="zh-CN" sz="3200" b="1" cap="none" dirty="0" smtClean="0">
                <a:latin typeface="Arial" pitchFamily="34" charset="0"/>
                <a:cs typeface="Arial" pitchFamily="34" charset="0"/>
              </a:rPr>
              <a:t>xtraction</a:t>
            </a:r>
            <a:r>
              <a:rPr lang="en-US" altLang="zh-CN" sz="3200" b="1" dirty="0" smtClean="0">
                <a:latin typeface="Arial" pitchFamily="34" charset="0"/>
                <a:cs typeface="Arial" pitchFamily="34" charset="0"/>
              </a:rPr>
              <a:t> </a:t>
            </a:r>
            <a:endParaRPr lang="zh-CN" altLang="en-US" sz="3200" b="1" dirty="0">
              <a:latin typeface="Arial" pitchFamily="34" charset="0"/>
              <a:cs typeface="Arial" pitchFamily="34" charset="0"/>
            </a:endParaRPr>
          </a:p>
        </p:txBody>
      </p:sp>
      <p:sp>
        <p:nvSpPr>
          <p:cNvPr id="3" name="内容占位符 2"/>
          <p:cNvSpPr>
            <a:spLocks noGrp="1"/>
          </p:cNvSpPr>
          <p:nvPr>
            <p:ph sz="quarter" idx="1"/>
          </p:nvPr>
        </p:nvSpPr>
        <p:spPr>
          <a:xfrm>
            <a:off x="467544" y="1268760"/>
            <a:ext cx="7992888" cy="3510722"/>
          </a:xfrm>
        </p:spPr>
        <p:txBody>
          <a:bodyPr>
            <a:normAutofit/>
          </a:bodyPr>
          <a:lstStyle/>
          <a:p>
            <a:pPr algn="just"/>
            <a:r>
              <a:rPr lang="en-US" altLang="zh-CN" sz="2800" dirty="0" smtClean="0"/>
              <a:t>Without knowing the entity, the piece of opinion has little value. </a:t>
            </a:r>
          </a:p>
          <a:p>
            <a:pPr algn="just"/>
            <a:endParaRPr lang="en-US" altLang="zh-CN" dirty="0" smtClean="0"/>
          </a:p>
          <a:p>
            <a:pPr algn="just"/>
            <a:r>
              <a:rPr lang="en-US" altLang="zh-CN" sz="2800" dirty="0" smtClean="0"/>
              <a:t> In opinion mining, users want to know the competitors in the market. This is the first step to understand the competitive landscape from opinion documents. </a:t>
            </a:r>
          </a:p>
          <a:p>
            <a:pPr algn="just">
              <a:buNone/>
            </a:pPr>
            <a:endParaRPr lang="en-US" altLang="zh-CN" sz="2800" dirty="0" smtClean="0"/>
          </a:p>
        </p:txBody>
      </p:sp>
      <p:pic>
        <p:nvPicPr>
          <p:cNvPr id="4" name="Picture 15"/>
          <p:cNvPicPr>
            <a:picLocks noChangeAspect="1" noChangeArrowheads="1"/>
          </p:cNvPicPr>
          <p:nvPr/>
        </p:nvPicPr>
        <p:blipFill>
          <a:blip r:embed="rId2" cstate="print"/>
          <a:srcRect/>
          <a:stretch>
            <a:fillRect/>
          </a:stretch>
        </p:blipFill>
        <p:spPr bwMode="auto">
          <a:xfrm>
            <a:off x="2195736" y="4941168"/>
            <a:ext cx="485775" cy="840764"/>
          </a:xfrm>
          <a:prstGeom prst="rect">
            <a:avLst/>
          </a:prstGeom>
          <a:noFill/>
          <a:ln w="9525">
            <a:noFill/>
            <a:miter lim="800000"/>
            <a:headEnd/>
            <a:tailEnd/>
          </a:ln>
        </p:spPr>
      </p:pic>
      <p:sp>
        <p:nvSpPr>
          <p:cNvPr id="5" name="圆角矩形标注 4"/>
          <p:cNvSpPr/>
          <p:nvPr/>
        </p:nvSpPr>
        <p:spPr>
          <a:xfrm>
            <a:off x="3203848" y="4653136"/>
            <a:ext cx="4680520" cy="1368152"/>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I want to know opinions about competing cars for </a:t>
            </a:r>
          </a:p>
          <a:p>
            <a:pPr algn="ctr"/>
            <a:r>
              <a:rPr lang="en-US" sz="2400" b="1" dirty="0" smtClean="0">
                <a:solidFill>
                  <a:srgbClr val="FFFF00"/>
                </a:solidFill>
              </a:rPr>
              <a:t>Ford Focus  </a:t>
            </a:r>
            <a:endParaRPr lang="en-US" sz="2400" b="1" dirty="0">
              <a:solidFill>
                <a:srgbClr val="FFFF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7704856" cy="576064"/>
          </a:xfrm>
        </p:spPr>
        <p:txBody>
          <a:bodyPr>
            <a:normAutofit/>
          </a:bodyPr>
          <a:lstStyle/>
          <a:p>
            <a:r>
              <a:rPr lang="en-US" b="1" cap="none" dirty="0" smtClean="0">
                <a:latin typeface="Arial" pitchFamily="34" charset="0"/>
                <a:cs typeface="Arial" pitchFamily="34" charset="0"/>
              </a:rPr>
              <a:t>Set </a:t>
            </a:r>
            <a:r>
              <a:rPr lang="en-US" dirty="0" smtClean="0"/>
              <a:t>E</a:t>
            </a:r>
            <a:r>
              <a:rPr lang="en-US" b="1" cap="none" dirty="0" smtClean="0">
                <a:latin typeface="Arial" pitchFamily="34" charset="0"/>
                <a:cs typeface="Arial" pitchFamily="34" charset="0"/>
              </a:rPr>
              <a:t>xpansion </a:t>
            </a:r>
            <a:r>
              <a:rPr lang="en-US" dirty="0" smtClean="0"/>
              <a:t>P</a:t>
            </a:r>
            <a:r>
              <a:rPr lang="en-US" b="1" cap="none" dirty="0" smtClean="0">
                <a:latin typeface="Arial" pitchFamily="34" charset="0"/>
                <a:cs typeface="Arial" pitchFamily="34" charset="0"/>
              </a:rPr>
              <a:t>roblem</a:t>
            </a:r>
            <a:endParaRPr lang="en-US" dirty="0"/>
          </a:p>
        </p:txBody>
      </p:sp>
      <p:sp>
        <p:nvSpPr>
          <p:cNvPr id="3" name="内容占位符 2"/>
          <p:cNvSpPr>
            <a:spLocks noGrp="1"/>
          </p:cNvSpPr>
          <p:nvPr>
            <p:ph sz="quarter" idx="1"/>
          </p:nvPr>
        </p:nvSpPr>
        <p:spPr>
          <a:xfrm>
            <a:off x="539552" y="908720"/>
            <a:ext cx="8208912" cy="5112568"/>
          </a:xfrm>
        </p:spPr>
        <p:txBody>
          <a:bodyPr>
            <a:normAutofit fontScale="92500"/>
          </a:bodyPr>
          <a:lstStyle/>
          <a:p>
            <a:pPr algn="just"/>
            <a:r>
              <a:rPr lang="en-US" sz="2800" dirty="0" smtClean="0"/>
              <a:t>To find competing entities, the extracted entities must be relevant, i.e., they must be of the same class/type as the user provided entities.</a:t>
            </a:r>
          </a:p>
          <a:p>
            <a:pPr>
              <a:buNone/>
            </a:pPr>
            <a:endParaRPr lang="en-US" dirty="0" smtClean="0"/>
          </a:p>
          <a:p>
            <a:r>
              <a:rPr lang="en-US" sz="2800" dirty="0" smtClean="0"/>
              <a:t>The user can only provide </a:t>
            </a:r>
            <a:r>
              <a:rPr lang="en-US" sz="2800" b="1" dirty="0" smtClean="0">
                <a:solidFill>
                  <a:srgbClr val="0070C0"/>
                </a:solidFill>
              </a:rPr>
              <a:t>a few </a:t>
            </a:r>
            <a:r>
              <a:rPr lang="en-US" sz="2800" dirty="0" smtClean="0"/>
              <a:t>names because there are so many different brands and models.</a:t>
            </a:r>
          </a:p>
          <a:p>
            <a:endParaRPr lang="en-US" dirty="0" smtClean="0"/>
          </a:p>
          <a:p>
            <a:pPr algn="just">
              <a:buNone/>
            </a:pPr>
            <a:r>
              <a:rPr lang="en-US" sz="2800" dirty="0" smtClean="0"/>
              <a:t>   The problem is a </a:t>
            </a:r>
            <a:r>
              <a:rPr lang="en-US" sz="2800" b="1" dirty="0" smtClean="0">
                <a:solidFill>
                  <a:srgbClr val="FF0000"/>
                </a:solidFill>
              </a:rPr>
              <a:t>set expansion problem</a:t>
            </a:r>
            <a:r>
              <a:rPr lang="en-US" sz="2800" dirty="0" smtClean="0"/>
              <a:t>, which expands a set of given seed entities. It is a classification problem. However, in practice, the problem is often solved as a </a:t>
            </a:r>
            <a:r>
              <a:rPr lang="en-US" sz="2800" b="1" dirty="0" smtClean="0">
                <a:solidFill>
                  <a:srgbClr val="FF0000"/>
                </a:solidFill>
              </a:rPr>
              <a:t>ranking</a:t>
            </a:r>
            <a:r>
              <a:rPr lang="en-US" sz="2800" b="1" dirty="0" smtClean="0"/>
              <a:t> </a:t>
            </a:r>
            <a:r>
              <a:rPr lang="en-US" sz="2800" dirty="0" smtClean="0"/>
              <a:t>problem.</a:t>
            </a:r>
          </a:p>
          <a:p>
            <a:pPr algn="just">
              <a:buNone/>
            </a:pPr>
            <a:endParaRPr lang="en-US" sz="2800" dirty="0" smtClean="0"/>
          </a:p>
          <a:p>
            <a:pPr>
              <a:buNone/>
            </a:pPr>
            <a:endParaRPr lang="en-US" dirty="0" smtClean="0"/>
          </a:p>
          <a:p>
            <a:pPr>
              <a:buNone/>
            </a:pPr>
            <a:endParaRPr lang="en-US" dirty="0" smtClean="0"/>
          </a:p>
          <a:p>
            <a:pPr>
              <a:buNone/>
            </a:pP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7467600" cy="648072"/>
          </a:xfrm>
        </p:spPr>
        <p:txBody>
          <a:bodyPr>
            <a:normAutofit/>
          </a:bodyPr>
          <a:lstStyle/>
          <a:p>
            <a:r>
              <a:rPr lang="en-US" b="1" cap="none" dirty="0" smtClean="0">
                <a:latin typeface="Arial" pitchFamily="34" charset="0"/>
                <a:cs typeface="Arial" pitchFamily="34" charset="0"/>
              </a:rPr>
              <a:t>Distributional Similarity</a:t>
            </a:r>
            <a:endParaRPr lang="en-US" dirty="0"/>
          </a:p>
        </p:txBody>
      </p:sp>
      <p:sp>
        <p:nvSpPr>
          <p:cNvPr id="3" name="内容占位符 2"/>
          <p:cNvSpPr>
            <a:spLocks noGrp="1"/>
          </p:cNvSpPr>
          <p:nvPr>
            <p:ph sz="quarter" idx="1"/>
          </p:nvPr>
        </p:nvSpPr>
        <p:spPr>
          <a:xfrm>
            <a:off x="395536" y="1052736"/>
            <a:ext cx="8568952" cy="4873752"/>
          </a:xfrm>
        </p:spPr>
        <p:txBody>
          <a:bodyPr/>
          <a:lstStyle/>
          <a:p>
            <a:r>
              <a:rPr lang="en-US" sz="2800" b="1" dirty="0" smtClean="0">
                <a:solidFill>
                  <a:srgbClr val="0070C0"/>
                </a:solidFill>
              </a:rPr>
              <a:t>Distributional similarity </a:t>
            </a:r>
            <a:r>
              <a:rPr lang="en-US" sz="2800" dirty="0" smtClean="0"/>
              <a:t>is classical method for set expansion problem. </a:t>
            </a:r>
          </a:p>
          <a:p>
            <a:pPr algn="just">
              <a:buNone/>
            </a:pPr>
            <a:endParaRPr lang="en-US" dirty="0" smtClean="0"/>
          </a:p>
          <a:p>
            <a:r>
              <a:rPr lang="en-US" sz="2800" dirty="0" smtClean="0"/>
              <a:t>It compares the similarity of the word distribution of the surround words of a candidate entity and the seed entities, and then ranking the candidate entities based on the similarity values.</a:t>
            </a:r>
          </a:p>
          <a:p>
            <a:pPr algn="just"/>
            <a:endParaRPr lang="en-US" dirty="0" smtClean="0"/>
          </a:p>
          <a:p>
            <a:pPr algn="just"/>
            <a:r>
              <a:rPr lang="en-US" sz="2800" dirty="0" smtClean="0"/>
              <a:t>Our result shows this approach is </a:t>
            </a:r>
            <a:r>
              <a:rPr lang="en-US" sz="2800" b="1" dirty="0" smtClean="0">
                <a:solidFill>
                  <a:srgbClr val="FF0000"/>
                </a:solidFill>
              </a:rPr>
              <a:t>inaccurate</a:t>
            </a:r>
            <a:r>
              <a:rPr lang="en-US" sz="2800" dirty="0" smtClean="0"/>
              <a:t>.</a:t>
            </a:r>
          </a:p>
          <a:p>
            <a:pPr algn="just">
              <a:buNone/>
            </a:pPr>
            <a:endParaRPr lang="en-US" dirty="0" smtClean="0"/>
          </a:p>
          <a:p>
            <a:pPr algn="just">
              <a:buNone/>
            </a:pPr>
            <a:endParaRPr lang="en-US" dirty="0" smtClean="0"/>
          </a:p>
          <a:p>
            <a:pPr algn="just"/>
            <a:endParaRPr lang="en-US" dirty="0" smtClean="0"/>
          </a:p>
          <a:p>
            <a:pPr>
              <a:buNone/>
            </a:pPr>
            <a:endParaRPr lang="en-US" dirty="0" smtClean="0"/>
          </a:p>
          <a:p>
            <a:pPr>
              <a:buNone/>
            </a:pPr>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7467600" cy="648072"/>
          </a:xfrm>
        </p:spPr>
        <p:txBody>
          <a:bodyPr>
            <a:normAutofit/>
          </a:bodyPr>
          <a:lstStyle/>
          <a:p>
            <a:r>
              <a:rPr lang="en-US" sz="3200" b="1" cap="none" dirty="0" smtClean="0">
                <a:latin typeface="Arial" pitchFamily="34" charset="0"/>
                <a:cs typeface="Arial" pitchFamily="34" charset="0"/>
              </a:rPr>
              <a:t>PU </a:t>
            </a:r>
            <a:r>
              <a:rPr lang="en-US" sz="3200" dirty="0" smtClean="0"/>
              <a:t>L</a:t>
            </a:r>
            <a:r>
              <a:rPr lang="en-US" sz="3200" b="1" cap="none" dirty="0" smtClean="0">
                <a:latin typeface="Arial" pitchFamily="34" charset="0"/>
                <a:cs typeface="Arial" pitchFamily="34" charset="0"/>
              </a:rPr>
              <a:t>earning </a:t>
            </a:r>
            <a:r>
              <a:rPr lang="en-US" sz="3200" dirty="0" smtClean="0"/>
              <a:t>M</a:t>
            </a:r>
            <a:r>
              <a:rPr lang="en-US" sz="3200" b="1" cap="none" dirty="0" smtClean="0">
                <a:latin typeface="Arial" pitchFamily="34" charset="0"/>
                <a:cs typeface="Arial" pitchFamily="34" charset="0"/>
              </a:rPr>
              <a:t>odel</a:t>
            </a:r>
            <a:endParaRPr lang="en-US" sz="3200" dirty="0"/>
          </a:p>
        </p:txBody>
      </p:sp>
      <p:sp>
        <p:nvSpPr>
          <p:cNvPr id="3" name="内容占位符 2"/>
          <p:cNvSpPr>
            <a:spLocks noGrp="1"/>
          </p:cNvSpPr>
          <p:nvPr>
            <p:ph sz="quarter" idx="1"/>
          </p:nvPr>
        </p:nvSpPr>
        <p:spPr>
          <a:xfrm>
            <a:off x="467544" y="1052736"/>
            <a:ext cx="8496944" cy="4873752"/>
          </a:xfrm>
        </p:spPr>
        <p:txBody>
          <a:bodyPr>
            <a:normAutofit fontScale="92500"/>
          </a:bodyPr>
          <a:lstStyle/>
          <a:p>
            <a:r>
              <a:rPr lang="en-US" sz="2800" dirty="0" smtClean="0"/>
              <a:t>Positive and Unlabeled (PU) Learning. It is a two-class classification model.</a:t>
            </a:r>
          </a:p>
          <a:p>
            <a:pPr algn="just">
              <a:buNone/>
            </a:pPr>
            <a:endParaRPr lang="en-US" dirty="0" smtClean="0"/>
          </a:p>
          <a:p>
            <a:pPr algn="just"/>
            <a:r>
              <a:rPr lang="en-US" sz="2800" dirty="0" smtClean="0"/>
              <a:t>Given a set </a:t>
            </a:r>
            <a:r>
              <a:rPr lang="en-US" sz="2800" b="1" i="1" dirty="0" smtClean="0">
                <a:solidFill>
                  <a:srgbClr val="00B050"/>
                </a:solidFill>
              </a:rPr>
              <a:t>P</a:t>
            </a:r>
            <a:r>
              <a:rPr lang="en-US" sz="2800" dirty="0" smtClean="0"/>
              <a:t> of positive examples of a particular class and a set </a:t>
            </a:r>
            <a:r>
              <a:rPr lang="en-US" sz="2800" b="1" i="1" dirty="0" smtClean="0">
                <a:solidFill>
                  <a:srgbClr val="00B050"/>
                </a:solidFill>
              </a:rPr>
              <a:t>U</a:t>
            </a:r>
            <a:r>
              <a:rPr lang="en-US" sz="2800" dirty="0" smtClean="0"/>
              <a:t> of unlabeled examples (containing hidden positive and negative cases), a classifier is built using </a:t>
            </a:r>
            <a:r>
              <a:rPr lang="en-US" sz="2800" i="1" dirty="0" smtClean="0"/>
              <a:t>P</a:t>
            </a:r>
            <a:r>
              <a:rPr lang="en-US" sz="2800" dirty="0" smtClean="0"/>
              <a:t> and </a:t>
            </a:r>
            <a:r>
              <a:rPr lang="en-US" sz="2800" i="1" dirty="0" smtClean="0"/>
              <a:t>U</a:t>
            </a:r>
            <a:r>
              <a:rPr lang="en-US" sz="2800" dirty="0" smtClean="0"/>
              <a:t> for classifying the data in </a:t>
            </a:r>
            <a:r>
              <a:rPr lang="en-US" sz="2800" i="1" dirty="0" smtClean="0"/>
              <a:t>U</a:t>
            </a:r>
            <a:r>
              <a:rPr lang="en-US" sz="2800" dirty="0" smtClean="0"/>
              <a:t> or future test cases.</a:t>
            </a:r>
          </a:p>
          <a:p>
            <a:pPr>
              <a:buNone/>
            </a:pPr>
            <a:endParaRPr lang="en-US" dirty="0" smtClean="0"/>
          </a:p>
          <a:p>
            <a:r>
              <a:rPr lang="en-US" sz="2800" dirty="0" smtClean="0"/>
              <a:t>The set expansion problem can be mapped into PU learning  </a:t>
            </a:r>
            <a:r>
              <a:rPr lang="en-US" sz="2800" b="1" dirty="0" smtClean="0">
                <a:solidFill>
                  <a:srgbClr val="FF0000"/>
                </a:solidFill>
              </a:rPr>
              <a:t>exactly</a:t>
            </a:r>
            <a:r>
              <a:rPr lang="en-US" sz="2800" dirty="0" smtClean="0"/>
              <a:t>.</a:t>
            </a:r>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7467600" cy="576064"/>
          </a:xfrm>
        </p:spPr>
        <p:txBody>
          <a:bodyPr>
            <a:normAutofit/>
          </a:bodyPr>
          <a:lstStyle/>
          <a:p>
            <a:r>
              <a:rPr lang="en-US" b="1" cap="none" dirty="0" smtClean="0">
                <a:latin typeface="Arial" pitchFamily="34" charset="0"/>
                <a:cs typeface="Arial" pitchFamily="34" charset="0"/>
              </a:rPr>
              <a:t>S-EM Algorithm</a:t>
            </a:r>
            <a:endParaRPr lang="en-US" dirty="0"/>
          </a:p>
        </p:txBody>
      </p:sp>
      <p:sp>
        <p:nvSpPr>
          <p:cNvPr id="3" name="内容占位符 2"/>
          <p:cNvSpPr>
            <a:spLocks noGrp="1"/>
          </p:cNvSpPr>
          <p:nvPr>
            <p:ph sz="quarter" idx="1"/>
          </p:nvPr>
        </p:nvSpPr>
        <p:spPr>
          <a:xfrm>
            <a:off x="467544" y="980728"/>
            <a:ext cx="8208912" cy="4873752"/>
          </a:xfrm>
        </p:spPr>
        <p:txBody>
          <a:bodyPr>
            <a:normAutofit fontScale="92500" lnSpcReduction="20000"/>
          </a:bodyPr>
          <a:lstStyle/>
          <a:p>
            <a:pPr algn="just"/>
            <a:r>
              <a:rPr lang="en-US" sz="3000" dirty="0" smtClean="0"/>
              <a:t>S-EM is a </a:t>
            </a:r>
            <a:r>
              <a:rPr lang="en-US" sz="3000" dirty="0" err="1" smtClean="0"/>
              <a:t>reprentative</a:t>
            </a:r>
            <a:r>
              <a:rPr lang="en-US" sz="3000" dirty="0" smtClean="0"/>
              <a:t> algorithm under PU learning model.</a:t>
            </a:r>
          </a:p>
          <a:p>
            <a:pPr algn="just">
              <a:buNone/>
            </a:pPr>
            <a:endParaRPr lang="en-US" sz="3000" dirty="0" smtClean="0"/>
          </a:p>
          <a:p>
            <a:pPr algn="just"/>
            <a:r>
              <a:rPr lang="en-US" sz="3000" dirty="0" smtClean="0"/>
              <a:t>It is based on Naïve </a:t>
            </a:r>
            <a:r>
              <a:rPr lang="en-US" sz="3000" dirty="0" err="1" smtClean="0"/>
              <a:t>Bayes</a:t>
            </a:r>
            <a:r>
              <a:rPr lang="en-US" sz="3000" dirty="0" smtClean="0"/>
              <a:t> (NB) classification and Expectation  Maximum (EM) algorithm.</a:t>
            </a:r>
          </a:p>
          <a:p>
            <a:pPr algn="just"/>
            <a:endParaRPr lang="en-US" sz="3000" dirty="0" smtClean="0"/>
          </a:p>
          <a:p>
            <a:pPr algn="just"/>
            <a:r>
              <a:rPr lang="en-US" sz="3000" dirty="0" smtClean="0"/>
              <a:t>Main idea: use </a:t>
            </a:r>
            <a:r>
              <a:rPr lang="en-US" sz="3000" b="1" dirty="0" smtClean="0">
                <a:solidFill>
                  <a:srgbClr val="FF0000"/>
                </a:solidFill>
              </a:rPr>
              <a:t>spy technique </a:t>
            </a:r>
            <a:r>
              <a:rPr lang="en-US" sz="3000" dirty="0" smtClean="0"/>
              <a:t>to identify some reliable negatives (</a:t>
            </a:r>
            <a:r>
              <a:rPr lang="en-US" sz="3000" b="1" dirty="0" smtClean="0">
                <a:solidFill>
                  <a:srgbClr val="0070C0"/>
                </a:solidFill>
              </a:rPr>
              <a:t>RN</a:t>
            </a:r>
            <a:r>
              <a:rPr lang="en-US" sz="3000" dirty="0" smtClean="0"/>
              <a:t>) from the unlabeled set </a:t>
            </a:r>
            <a:r>
              <a:rPr lang="en-US" sz="3000" b="1" dirty="0" smtClean="0">
                <a:solidFill>
                  <a:srgbClr val="0070C0"/>
                </a:solidFill>
              </a:rPr>
              <a:t>U</a:t>
            </a:r>
            <a:r>
              <a:rPr lang="en-US" sz="3000" dirty="0" smtClean="0"/>
              <a:t>, and then use an EM algorithm to learn from </a:t>
            </a:r>
            <a:r>
              <a:rPr lang="en-US" sz="3000" b="1" dirty="0" smtClean="0">
                <a:solidFill>
                  <a:srgbClr val="0070C0"/>
                </a:solidFill>
              </a:rPr>
              <a:t>P</a:t>
            </a:r>
            <a:r>
              <a:rPr lang="en-US" sz="3000" dirty="0" smtClean="0"/>
              <a:t>, </a:t>
            </a:r>
            <a:r>
              <a:rPr lang="en-US" sz="3000" b="1" dirty="0" smtClean="0">
                <a:solidFill>
                  <a:srgbClr val="0070C0"/>
                </a:solidFill>
              </a:rPr>
              <a:t>RN</a:t>
            </a:r>
            <a:r>
              <a:rPr lang="en-US" sz="3000" dirty="0" smtClean="0"/>
              <a:t> and </a:t>
            </a:r>
            <a:r>
              <a:rPr lang="en-US" sz="3000" b="1" dirty="0" smtClean="0">
                <a:solidFill>
                  <a:srgbClr val="0070C0"/>
                </a:solidFill>
              </a:rPr>
              <a:t>U-RN</a:t>
            </a:r>
            <a:r>
              <a:rPr lang="en-US" sz="3000" dirty="0" smtClean="0"/>
              <a:t> .</a:t>
            </a:r>
          </a:p>
          <a:p>
            <a:pPr algn="just"/>
            <a:endParaRPr lang="en-US" sz="3000" dirty="0" smtClean="0"/>
          </a:p>
          <a:p>
            <a:pPr algn="just"/>
            <a:r>
              <a:rPr lang="en-US" sz="3000" dirty="0" smtClean="0"/>
              <a:t>We use </a:t>
            </a:r>
            <a:r>
              <a:rPr lang="en-US" sz="3000" b="1" dirty="0" smtClean="0">
                <a:solidFill>
                  <a:srgbClr val="FF0000"/>
                </a:solidFill>
              </a:rPr>
              <a:t>classification score</a:t>
            </a:r>
            <a:r>
              <a:rPr lang="en-US" sz="3000" b="1" dirty="0" smtClean="0"/>
              <a:t> </a:t>
            </a:r>
            <a:r>
              <a:rPr lang="en-US" sz="3000" dirty="0" smtClean="0"/>
              <a:t>to rank entities.</a:t>
            </a:r>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260648"/>
            <a:ext cx="7467600" cy="490066"/>
          </a:xfrm>
        </p:spPr>
        <p:txBody>
          <a:bodyPr>
            <a:noAutofit/>
          </a:bodyPr>
          <a:lstStyle/>
          <a:p>
            <a:r>
              <a:rPr lang="en-US" dirty="0" smtClean="0"/>
              <a:t>Idea of S-EM</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179512" y="836712"/>
            <a:ext cx="5832648" cy="3791446"/>
          </a:xfrm>
          <a:prstGeom prst="rect">
            <a:avLst/>
          </a:prstGeom>
          <a:noFill/>
          <a:ln w="9525">
            <a:noFill/>
            <a:miter lim="800000"/>
            <a:headEnd/>
            <a:tailEnd/>
          </a:ln>
        </p:spPr>
      </p:pic>
      <p:pic>
        <p:nvPicPr>
          <p:cNvPr id="30721" name="Picture 1"/>
          <p:cNvPicPr>
            <a:picLocks noChangeAspect="1" noChangeArrowheads="1"/>
          </p:cNvPicPr>
          <p:nvPr/>
        </p:nvPicPr>
        <p:blipFill>
          <a:blip r:embed="rId3" cstate="print"/>
          <a:srcRect/>
          <a:stretch>
            <a:fillRect/>
          </a:stretch>
        </p:blipFill>
        <p:spPr bwMode="auto">
          <a:xfrm>
            <a:off x="4355976" y="2852936"/>
            <a:ext cx="4788024"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7467600" cy="724942"/>
          </a:xfrm>
        </p:spPr>
        <p:txBody>
          <a:bodyPr/>
          <a:lstStyle/>
          <a:p>
            <a:r>
              <a:rPr lang="en-US" dirty="0" smtClean="0"/>
              <a:t>Opinion Mining at Document Level</a:t>
            </a:r>
            <a:endParaRPr lang="en-US" dirty="0"/>
          </a:p>
        </p:txBody>
      </p:sp>
      <p:sp>
        <p:nvSpPr>
          <p:cNvPr id="3" name="内容占位符 2"/>
          <p:cNvSpPr>
            <a:spLocks noGrp="1"/>
          </p:cNvSpPr>
          <p:nvPr>
            <p:ph sz="quarter" idx="1"/>
          </p:nvPr>
        </p:nvSpPr>
        <p:spPr>
          <a:xfrm>
            <a:off x="323528" y="1196752"/>
            <a:ext cx="8496944" cy="4873752"/>
          </a:xfrm>
        </p:spPr>
        <p:txBody>
          <a:bodyPr/>
          <a:lstStyle/>
          <a:p>
            <a:pPr>
              <a:buNone/>
            </a:pPr>
            <a:r>
              <a:rPr lang="en-US" sz="2800" dirty="0" smtClean="0"/>
              <a:t>  Sentiment Classification (Pang et al., 2002)</a:t>
            </a:r>
          </a:p>
          <a:p>
            <a:pPr>
              <a:buNone/>
            </a:pPr>
            <a:endParaRPr lang="en-US" dirty="0" smtClean="0"/>
          </a:p>
          <a:p>
            <a:pPr>
              <a:buNone/>
            </a:pPr>
            <a:r>
              <a:rPr lang="en-US" sz="2800" dirty="0" smtClean="0"/>
              <a:t>  Classify an opinion document (e.g. a movie review) as expressing a </a:t>
            </a:r>
            <a:r>
              <a:rPr lang="en-US" sz="2800" b="1" dirty="0" smtClean="0">
                <a:solidFill>
                  <a:srgbClr val="FF0000"/>
                </a:solidFill>
              </a:rPr>
              <a:t>positive</a:t>
            </a:r>
            <a:r>
              <a:rPr lang="en-US" sz="2800" dirty="0" smtClean="0"/>
              <a:t> or </a:t>
            </a:r>
            <a:r>
              <a:rPr lang="en-US" sz="2800" b="1" dirty="0" smtClean="0">
                <a:solidFill>
                  <a:srgbClr val="00B050"/>
                </a:solidFill>
              </a:rPr>
              <a:t>negative</a:t>
            </a:r>
            <a:r>
              <a:rPr lang="en-US" sz="2800" b="1" i="1" dirty="0" smtClean="0">
                <a:solidFill>
                  <a:srgbClr val="00B050"/>
                </a:solidFill>
              </a:rPr>
              <a:t> </a:t>
            </a:r>
            <a:r>
              <a:rPr lang="en-US" sz="2800" dirty="0" smtClean="0"/>
              <a:t>opinion</a:t>
            </a:r>
            <a:endParaRPr lang="en-US" sz="2800" b="1" i="1" dirty="0" smtClean="0">
              <a:solidFill>
                <a:srgbClr val="00B050"/>
              </a:solidFill>
            </a:endParaRPr>
          </a:p>
          <a:p>
            <a:pPr>
              <a:buNone/>
            </a:pPr>
            <a:endParaRPr lang="en-US" dirty="0" smtClean="0"/>
          </a:p>
          <a:p>
            <a:pPr>
              <a:buNone/>
            </a:pPr>
            <a:r>
              <a:rPr lang="en-US" dirty="0" smtClean="0"/>
              <a:t>  </a:t>
            </a:r>
          </a:p>
          <a:p>
            <a:pPr>
              <a:buNone/>
            </a:pPr>
            <a:endParaRPr lang="en-US" dirty="0"/>
          </a:p>
        </p:txBody>
      </p:sp>
      <p:grpSp>
        <p:nvGrpSpPr>
          <p:cNvPr id="13" name="组合 12"/>
          <p:cNvGrpSpPr/>
          <p:nvPr/>
        </p:nvGrpSpPr>
        <p:grpSpPr>
          <a:xfrm>
            <a:off x="2195736" y="4100531"/>
            <a:ext cx="4824536" cy="1560717"/>
            <a:chOff x="1763688" y="3429000"/>
            <a:chExt cx="4824536" cy="1560717"/>
          </a:xfrm>
        </p:grpSpPr>
        <p:sp>
          <p:nvSpPr>
            <p:cNvPr id="6" name="Cloud 9"/>
            <p:cNvSpPr/>
            <p:nvPr/>
          </p:nvSpPr>
          <p:spPr>
            <a:xfrm>
              <a:off x="1763688" y="3645024"/>
              <a:ext cx="1368152" cy="1152128"/>
            </a:xfrm>
            <a:prstGeom prst="cloud">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7" name="Picture 18"/>
            <p:cNvPicPr>
              <a:picLocks noChangeAspect="1" noChangeArrowheads="1"/>
            </p:cNvPicPr>
            <p:nvPr/>
          </p:nvPicPr>
          <p:blipFill>
            <a:blip r:embed="rId2" cstate="print"/>
            <a:srcRect/>
            <a:stretch>
              <a:fillRect/>
            </a:stretch>
          </p:blipFill>
          <p:spPr bwMode="auto">
            <a:xfrm>
              <a:off x="2411760" y="3717032"/>
              <a:ext cx="411040" cy="510686"/>
            </a:xfrm>
            <a:prstGeom prst="rect">
              <a:avLst/>
            </a:prstGeom>
            <a:noFill/>
            <a:ln w="9525">
              <a:noFill/>
              <a:miter lim="800000"/>
              <a:headEnd/>
              <a:tailEnd/>
            </a:ln>
          </p:spPr>
        </p:pic>
        <p:pic>
          <p:nvPicPr>
            <p:cNvPr id="8" name="Picture 18"/>
            <p:cNvPicPr>
              <a:picLocks noChangeAspect="1" noChangeArrowheads="1"/>
            </p:cNvPicPr>
            <p:nvPr/>
          </p:nvPicPr>
          <p:blipFill>
            <a:blip r:embed="rId2" cstate="print"/>
            <a:srcRect/>
            <a:stretch>
              <a:fillRect/>
            </a:stretch>
          </p:blipFill>
          <p:spPr bwMode="auto">
            <a:xfrm>
              <a:off x="1979712" y="3861048"/>
              <a:ext cx="411040" cy="510686"/>
            </a:xfrm>
            <a:prstGeom prst="rect">
              <a:avLst/>
            </a:prstGeom>
            <a:noFill/>
            <a:ln w="9525">
              <a:noFill/>
              <a:miter lim="800000"/>
              <a:headEnd/>
              <a:tailEnd/>
            </a:ln>
          </p:spPr>
        </p:pic>
        <p:pic>
          <p:nvPicPr>
            <p:cNvPr id="9" name="Picture 15"/>
            <p:cNvPicPr>
              <a:picLocks noChangeAspect="1" noChangeArrowheads="1"/>
            </p:cNvPicPr>
            <p:nvPr/>
          </p:nvPicPr>
          <p:blipFill>
            <a:blip r:embed="rId3" cstate="print"/>
            <a:srcRect/>
            <a:stretch>
              <a:fillRect/>
            </a:stretch>
          </p:blipFill>
          <p:spPr bwMode="auto">
            <a:xfrm>
              <a:off x="3131840" y="3789040"/>
              <a:ext cx="485775" cy="840764"/>
            </a:xfrm>
            <a:prstGeom prst="rect">
              <a:avLst/>
            </a:prstGeom>
            <a:noFill/>
            <a:ln w="9525">
              <a:noFill/>
              <a:miter lim="800000"/>
              <a:headEnd/>
              <a:tailEnd/>
            </a:ln>
          </p:spPr>
        </p:pic>
        <p:cxnSp>
          <p:nvCxnSpPr>
            <p:cNvPr id="10" name="Straight Arrow Connector 27"/>
            <p:cNvCxnSpPr/>
            <p:nvPr/>
          </p:nvCxnSpPr>
          <p:spPr>
            <a:xfrm flipV="1">
              <a:off x="4067944" y="4221088"/>
              <a:ext cx="1219200" cy="19782"/>
            </a:xfrm>
            <a:prstGeom prst="straightConnector1">
              <a:avLst/>
            </a:prstGeom>
            <a:ln w="57150">
              <a:solidFill>
                <a:schemeClr val="tx2">
                  <a:lumMod val="60000"/>
                  <a:lumOff val="40000"/>
                </a:schemeClr>
              </a:solidFill>
              <a:tailEnd type="arrow"/>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11" name="Picture 2" descr="C:\Users\t-yuelu\AppData\Local\Microsoft\Windows\Temporary Internet Files\Content.IE5\57Z4OMG5\MCj04244660000[1].wmf"/>
            <p:cNvPicPr>
              <a:picLocks noChangeAspect="1" noChangeArrowheads="1"/>
            </p:cNvPicPr>
            <p:nvPr/>
          </p:nvPicPr>
          <p:blipFill>
            <a:blip r:embed="rId4" cstate="print"/>
            <a:srcRect/>
            <a:stretch>
              <a:fillRect/>
            </a:stretch>
          </p:blipFill>
          <p:spPr bwMode="auto">
            <a:xfrm>
              <a:off x="5868144" y="3429000"/>
              <a:ext cx="685800" cy="589876"/>
            </a:xfrm>
            <a:prstGeom prst="rect">
              <a:avLst/>
            </a:prstGeom>
            <a:noFill/>
          </p:spPr>
        </p:pic>
        <p:pic>
          <p:nvPicPr>
            <p:cNvPr id="12" name="Picture 18"/>
            <p:cNvPicPr>
              <a:picLocks noChangeAspect="1" noChangeArrowheads="1"/>
            </p:cNvPicPr>
            <p:nvPr/>
          </p:nvPicPr>
          <p:blipFill>
            <a:blip r:embed="rId2" cstate="print"/>
            <a:srcRect/>
            <a:stretch>
              <a:fillRect/>
            </a:stretch>
          </p:blipFill>
          <p:spPr bwMode="auto">
            <a:xfrm>
              <a:off x="2267744" y="4149080"/>
              <a:ext cx="411040" cy="510686"/>
            </a:xfrm>
            <a:prstGeom prst="rect">
              <a:avLst/>
            </a:prstGeom>
            <a:noFill/>
            <a:ln w="9525">
              <a:noFill/>
              <a:miter lim="800000"/>
              <a:headEnd/>
              <a:tailEnd/>
            </a:ln>
          </p:spPr>
        </p:pic>
        <p:pic>
          <p:nvPicPr>
            <p:cNvPr id="63495" name="Picture 7" descr="C:\Documents and Settings\Lei\Local Settings\Temporary Internet Files\Content.IE5\QOSEOR1U\MC900441568[1].wmf"/>
            <p:cNvPicPr>
              <a:picLocks noChangeAspect="1" noChangeArrowheads="1"/>
            </p:cNvPicPr>
            <p:nvPr/>
          </p:nvPicPr>
          <p:blipFill>
            <a:blip r:embed="rId5" cstate="print"/>
            <a:srcRect/>
            <a:stretch>
              <a:fillRect/>
            </a:stretch>
          </p:blipFill>
          <p:spPr bwMode="auto">
            <a:xfrm>
              <a:off x="5796136" y="4221088"/>
              <a:ext cx="792088" cy="768629"/>
            </a:xfrm>
            <a:prstGeom prst="rect">
              <a:avLst/>
            </a:prstGeom>
            <a:noFill/>
          </p:spPr>
        </p:pic>
      </p:grpSp>
      <p:sp>
        <p:nvSpPr>
          <p:cNvPr id="4" name="AutoShape 7"/>
          <p:cNvSpPr>
            <a:spLocks noChangeArrowheads="1"/>
          </p:cNvSpPr>
          <p:nvPr/>
        </p:nvSpPr>
        <p:spPr bwMode="auto">
          <a:xfrm>
            <a:off x="611560" y="3717032"/>
            <a:ext cx="7704856" cy="1800200"/>
          </a:xfrm>
          <a:prstGeom prst="wedgeRoundRectCallout">
            <a:avLst>
              <a:gd name="adj1" fmla="val -4136"/>
              <a:gd name="adj2" fmla="val -73802"/>
              <a:gd name="adj3" fmla="val 16667"/>
            </a:avLst>
          </a:prstGeom>
          <a:ln>
            <a:headEnd/>
            <a:tailEnd/>
          </a:ln>
        </p:spPr>
        <p:style>
          <a:lnRef idx="0">
            <a:schemeClr val="accent2"/>
          </a:lnRef>
          <a:fillRef idx="3">
            <a:schemeClr val="accent2"/>
          </a:fillRef>
          <a:effectRef idx="3">
            <a:schemeClr val="accent2"/>
          </a:effectRef>
          <a:fontRef idx="minor">
            <a:schemeClr val="lt1"/>
          </a:fontRef>
        </p:style>
        <p:txBody>
          <a:bodyPr/>
          <a:lstStyle/>
          <a:p>
            <a:r>
              <a:rPr lang="en-US" altLang="zh-CN" sz="2600" dirty="0" smtClean="0">
                <a:solidFill>
                  <a:schemeClr val="bg1"/>
                </a:solidFill>
                <a:ea typeface="宋体" pitchFamily="2" charset="-122"/>
              </a:rPr>
              <a:t>Assume:</a:t>
            </a:r>
          </a:p>
          <a:p>
            <a:pPr marL="514350" indent="-514350">
              <a:buAutoNum type="arabicParenBoth"/>
            </a:pPr>
            <a:r>
              <a:rPr lang="en-US" altLang="zh-CN" sz="2600" dirty="0" smtClean="0">
                <a:solidFill>
                  <a:schemeClr val="bg1"/>
                </a:solidFill>
                <a:ea typeface="宋体" pitchFamily="2" charset="-122"/>
              </a:rPr>
              <a:t>The document is known to be opinionated</a:t>
            </a:r>
          </a:p>
          <a:p>
            <a:pPr marL="514350" indent="-514350">
              <a:buAutoNum type="arabicParenBoth"/>
            </a:pPr>
            <a:r>
              <a:rPr lang="en-US" altLang="zh-CN" sz="2600" dirty="0" smtClean="0">
                <a:solidFill>
                  <a:schemeClr val="bg1"/>
                </a:solidFill>
                <a:ea typeface="宋体" pitchFamily="2" charset="-122"/>
              </a:rPr>
              <a:t>The  whole document is the basic information unit</a:t>
            </a:r>
          </a:p>
          <a:p>
            <a:pPr marL="514350" indent="-514350"/>
            <a:r>
              <a:rPr lang="en-US" altLang="zh-CN" sz="2600" dirty="0" smtClean="0">
                <a:solidFill>
                  <a:schemeClr val="bg1"/>
                </a:solidFill>
                <a:ea typeface="宋体" pitchFamily="2" charset="-122"/>
              </a:rPr>
              <a:t>           </a:t>
            </a:r>
          </a:p>
          <a:p>
            <a:pPr marL="514350" indent="-514350">
              <a:buAutoNum type="arabicParenBoth"/>
            </a:pPr>
            <a:endParaRPr lang="en-US" altLang="zh-CN" sz="2800" dirty="0" smtClean="0">
              <a:solidFill>
                <a:schemeClr val="bg1"/>
              </a:solidFill>
              <a:ea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467600" cy="661466"/>
          </a:xfrm>
        </p:spPr>
        <p:txBody>
          <a:bodyPr>
            <a:normAutofit/>
          </a:bodyPr>
          <a:lstStyle/>
          <a:p>
            <a:r>
              <a:rPr lang="en-US" b="1" cap="none" dirty="0" smtClean="0">
                <a:latin typeface="Arial" pitchFamily="34" charset="0"/>
                <a:cs typeface="Arial" pitchFamily="34" charset="0"/>
              </a:rPr>
              <a:t>Data </a:t>
            </a:r>
            <a:r>
              <a:rPr lang="en-US" dirty="0" smtClean="0"/>
              <a:t>Input</a:t>
            </a:r>
            <a:r>
              <a:rPr lang="en-US" b="1" cap="none" dirty="0" smtClean="0">
                <a:latin typeface="Arial" pitchFamily="34" charset="0"/>
                <a:cs typeface="Arial" pitchFamily="34" charset="0"/>
              </a:rPr>
              <a:t> for S-EM</a:t>
            </a:r>
            <a:endParaRPr lang="en-US" dirty="0"/>
          </a:p>
        </p:txBody>
      </p:sp>
      <p:sp>
        <p:nvSpPr>
          <p:cNvPr id="4" name="内容占位符 2"/>
          <p:cNvSpPr>
            <a:spLocks noGrp="1"/>
          </p:cNvSpPr>
          <p:nvPr>
            <p:ph sz="quarter" idx="1"/>
          </p:nvPr>
        </p:nvSpPr>
        <p:spPr>
          <a:xfrm>
            <a:off x="179512" y="980728"/>
            <a:ext cx="8784976" cy="5688632"/>
          </a:xfrm>
        </p:spPr>
        <p:txBody>
          <a:bodyPr>
            <a:normAutofit/>
          </a:bodyPr>
          <a:lstStyle/>
          <a:p>
            <a:pPr>
              <a:buNone/>
            </a:pPr>
            <a:r>
              <a:rPr lang="en-US" sz="2600" b="1" dirty="0" smtClean="0">
                <a:solidFill>
                  <a:srgbClr val="0070C0"/>
                </a:solidFill>
              </a:rPr>
              <a:t>   Positive sets and unlabeled sets</a:t>
            </a:r>
            <a:r>
              <a:rPr lang="en-US" dirty="0" smtClean="0">
                <a:solidFill>
                  <a:srgbClr val="0070C0"/>
                </a:solidFill>
              </a:rPr>
              <a:t>: </a:t>
            </a:r>
          </a:p>
          <a:p>
            <a:pPr>
              <a:buNone/>
            </a:pPr>
            <a:r>
              <a:rPr lang="en-US" dirty="0" smtClean="0">
                <a:solidFill>
                  <a:srgbClr val="0070C0"/>
                </a:solidFill>
              </a:rPr>
              <a:t>   </a:t>
            </a:r>
            <a:r>
              <a:rPr lang="en-US" sz="2600" dirty="0" smtClean="0"/>
              <a:t>For seed </a:t>
            </a:r>
            <a:r>
              <a:rPr lang="en-US" sz="2600" b="1" i="1" dirty="0" smtClean="0">
                <a:solidFill>
                  <a:srgbClr val="7030A0"/>
                </a:solidFill>
              </a:rPr>
              <a:t>s</a:t>
            </a:r>
            <a:r>
              <a:rPr lang="en-US" sz="2600" b="1" i="1" baseline="-25000" dirty="0" smtClean="0">
                <a:solidFill>
                  <a:srgbClr val="7030A0"/>
                </a:solidFill>
              </a:rPr>
              <a:t> </a:t>
            </a:r>
            <a:r>
              <a:rPr lang="en-US" sz="2600" dirty="0" smtClean="0"/>
              <a:t>, each occurrence in the corpus forms a vector as a positive example in </a:t>
            </a:r>
            <a:r>
              <a:rPr lang="en-US" sz="2600" b="1" i="1" dirty="0" smtClean="0">
                <a:solidFill>
                  <a:srgbClr val="FF0000"/>
                </a:solidFill>
              </a:rPr>
              <a:t>P</a:t>
            </a:r>
            <a:r>
              <a:rPr lang="en-US" sz="2600" dirty="0" smtClean="0"/>
              <a:t>. The vector is formed based on </a:t>
            </a:r>
            <a:r>
              <a:rPr lang="en-US" sz="2600" b="1" dirty="0" smtClean="0">
                <a:solidFill>
                  <a:srgbClr val="FF0000"/>
                </a:solidFill>
              </a:rPr>
              <a:t>context</a:t>
            </a:r>
            <a:r>
              <a:rPr lang="en-US" sz="2600" dirty="0" smtClean="0"/>
              <a:t> of the seed mention. </a:t>
            </a:r>
          </a:p>
          <a:p>
            <a:pPr>
              <a:buNone/>
            </a:pPr>
            <a:r>
              <a:rPr lang="en-US" sz="2600" dirty="0" smtClean="0"/>
              <a:t>   For candidate </a:t>
            </a:r>
            <a:r>
              <a:rPr lang="en-US" sz="2600" b="1" i="1" dirty="0" smtClean="0">
                <a:solidFill>
                  <a:srgbClr val="7030A0"/>
                </a:solidFill>
              </a:rPr>
              <a:t>d</a:t>
            </a:r>
            <a:r>
              <a:rPr lang="en-US" sz="2600" i="1" baseline="-25000" dirty="0" smtClean="0"/>
              <a:t> </a:t>
            </a:r>
            <a:r>
              <a:rPr lang="en-US" sz="2600" dirty="0" smtClean="0">
                <a:sym typeface="Symbol"/>
              </a:rPr>
              <a:t></a:t>
            </a:r>
            <a:r>
              <a:rPr lang="en-US" sz="2600" dirty="0" smtClean="0"/>
              <a:t> </a:t>
            </a:r>
            <a:r>
              <a:rPr lang="en-US" sz="2600" i="1" dirty="0" smtClean="0"/>
              <a:t>D</a:t>
            </a:r>
            <a:r>
              <a:rPr lang="en-US" sz="2600" dirty="0" smtClean="0"/>
              <a:t> (all candidates), each occurrence also forms a vector as an unlabeled example in </a:t>
            </a:r>
            <a:r>
              <a:rPr lang="en-US" sz="2600" b="1" i="1" dirty="0" smtClean="0">
                <a:solidFill>
                  <a:srgbClr val="FF0000"/>
                </a:solidFill>
              </a:rPr>
              <a:t>U</a:t>
            </a:r>
            <a:r>
              <a:rPr lang="en-US" sz="2600" dirty="0" smtClean="0"/>
              <a:t>. </a:t>
            </a:r>
          </a:p>
          <a:p>
            <a:pPr>
              <a:buNone/>
            </a:pPr>
            <a:endParaRPr lang="en-US" sz="2600" dirty="0" smtClean="0"/>
          </a:p>
          <a:p>
            <a:pPr>
              <a:buNone/>
            </a:pPr>
            <a:r>
              <a:rPr lang="en-US" sz="2600" b="1" dirty="0" smtClean="0">
                <a:solidFill>
                  <a:srgbClr val="0070C0"/>
                </a:solidFill>
              </a:rPr>
              <a:t>   </a:t>
            </a:r>
            <a:r>
              <a:rPr lang="en-US" sz="2600" b="1" dirty="0" smtClean="0">
                <a:solidFill>
                  <a:srgbClr val="FF0000"/>
                </a:solidFill>
              </a:rPr>
              <a:t>Context</a:t>
            </a:r>
            <a:r>
              <a:rPr lang="en-US" sz="2600" dirty="0" smtClean="0">
                <a:solidFill>
                  <a:srgbClr val="FF0000"/>
                </a:solidFill>
              </a:rPr>
              <a:t>: </a:t>
            </a:r>
            <a:r>
              <a:rPr lang="en-US" sz="2600" b="1" dirty="0" smtClean="0">
                <a:solidFill>
                  <a:srgbClr val="0070C0"/>
                </a:solidFill>
              </a:rPr>
              <a:t> </a:t>
            </a:r>
            <a:r>
              <a:rPr lang="en-US" sz="2600" dirty="0" smtClean="0"/>
              <a:t>set of surrounding words within a windows of size </a:t>
            </a:r>
            <a:r>
              <a:rPr lang="en-US" sz="2600" i="1" dirty="0" smtClean="0"/>
              <a:t>w.</a:t>
            </a:r>
            <a:r>
              <a:rPr lang="en-US" sz="2600" dirty="0" smtClean="0"/>
              <a:t> (we set </a:t>
            </a:r>
            <a:r>
              <a:rPr lang="en-US" sz="2600" i="1" dirty="0" smtClean="0"/>
              <a:t>w = </a:t>
            </a:r>
            <a:r>
              <a:rPr lang="en-US" sz="2600" dirty="0" smtClean="0"/>
              <a:t>3 )</a:t>
            </a:r>
          </a:p>
          <a:p>
            <a:pPr>
              <a:buNone/>
            </a:pPr>
            <a:r>
              <a:rPr lang="en-US" dirty="0" smtClean="0"/>
              <a:t>   </a:t>
            </a:r>
          </a:p>
          <a:p>
            <a:pPr>
              <a:buNone/>
            </a:pPr>
            <a:r>
              <a:rPr lang="en-US" sz="2600" dirty="0" smtClean="0">
                <a:solidFill>
                  <a:srgbClr val="0070C0"/>
                </a:solidFill>
              </a:rPr>
              <a:t>   </a:t>
            </a:r>
          </a:p>
          <a:p>
            <a:pPr>
              <a:buNone/>
            </a:pP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0"/>
            <a:ext cx="7467600" cy="764704"/>
          </a:xfrm>
        </p:spPr>
        <p:txBody>
          <a:bodyPr>
            <a:normAutofit/>
          </a:bodyPr>
          <a:lstStyle/>
          <a:p>
            <a:r>
              <a:rPr lang="en-US" b="1" cap="none" dirty="0" smtClean="0">
                <a:latin typeface="Arial" pitchFamily="34" charset="0"/>
                <a:cs typeface="Arial" pitchFamily="34" charset="0"/>
              </a:rPr>
              <a:t>Candidate Entity Ranking</a:t>
            </a:r>
            <a:endParaRPr lang="en-US" dirty="0"/>
          </a:p>
        </p:txBody>
      </p:sp>
      <p:sp>
        <p:nvSpPr>
          <p:cNvPr id="4" name="内容占位符 2"/>
          <p:cNvSpPr>
            <a:spLocks noGrp="1"/>
          </p:cNvSpPr>
          <p:nvPr>
            <p:ph sz="quarter" idx="1"/>
          </p:nvPr>
        </p:nvSpPr>
        <p:spPr>
          <a:xfrm>
            <a:off x="70992" y="836712"/>
            <a:ext cx="9073008" cy="5421216"/>
          </a:xfrm>
        </p:spPr>
        <p:txBody>
          <a:bodyPr>
            <a:normAutofit/>
          </a:bodyPr>
          <a:lstStyle/>
          <a:p>
            <a:pPr>
              <a:buNone/>
            </a:pPr>
            <a:r>
              <a:rPr lang="en-US" dirty="0" smtClean="0"/>
              <a:t>   Each unique candidate entity may generate multiple feature vectors in S-EM, we need to decide a </a:t>
            </a:r>
            <a:r>
              <a:rPr lang="en-US" b="1" dirty="0" smtClean="0">
                <a:solidFill>
                  <a:srgbClr val="FF0000"/>
                </a:solidFill>
              </a:rPr>
              <a:t>single</a:t>
            </a:r>
            <a:r>
              <a:rPr lang="en-US" dirty="0" smtClean="0"/>
              <a:t> score to present the entity score ( we choose </a:t>
            </a:r>
            <a:r>
              <a:rPr lang="en-US" b="1" dirty="0" smtClean="0">
                <a:solidFill>
                  <a:srgbClr val="FF0000"/>
                </a:solidFill>
              </a:rPr>
              <a:t>median value</a:t>
            </a:r>
            <a:r>
              <a:rPr lang="en-US" dirty="0" smtClean="0"/>
              <a:t>).  </a:t>
            </a:r>
          </a:p>
          <a:p>
            <a:pPr>
              <a:buNone/>
            </a:pPr>
            <a:endParaRPr lang="en-US" b="1" dirty="0" smtClean="0"/>
          </a:p>
          <a:p>
            <a:pPr algn="just">
              <a:buNone/>
            </a:pPr>
            <a:r>
              <a:rPr lang="en-US" dirty="0" smtClean="0"/>
              <a:t>    The final ranking score for an candidate entity</a:t>
            </a:r>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3" name="Object 1"/>
          <p:cNvGraphicFramePr>
            <a:graphicFrameLocks noChangeAspect="1"/>
          </p:cNvGraphicFramePr>
          <p:nvPr/>
        </p:nvGraphicFramePr>
        <p:xfrm>
          <a:off x="2483768" y="2996952"/>
          <a:ext cx="3856037" cy="503238"/>
        </p:xfrm>
        <a:graphic>
          <a:graphicData uri="http://schemas.openxmlformats.org/presentationml/2006/ole">
            <p:oleObj spid="_x0000_s28673" name="公式" r:id="rId4" imgW="1434960" imgH="228600" progId="Equation.3">
              <p:embed/>
            </p:oleObj>
          </a:graphicData>
        </a:graphic>
      </p:graphicFrame>
      <p:sp>
        <p:nvSpPr>
          <p:cNvPr id="10" name="TextBox 9"/>
          <p:cNvSpPr txBox="1"/>
          <p:nvPr/>
        </p:nvSpPr>
        <p:spPr>
          <a:xfrm>
            <a:off x="467544" y="3789040"/>
            <a:ext cx="8424936" cy="1938992"/>
          </a:xfrm>
          <a:prstGeom prst="rect">
            <a:avLst/>
          </a:prstGeom>
          <a:noFill/>
        </p:spPr>
        <p:txBody>
          <a:bodyPr wrap="square" rtlCol="0">
            <a:spAutoFit/>
          </a:bodyPr>
          <a:lstStyle/>
          <a:p>
            <a:r>
              <a:rPr lang="en-US" sz="2400" i="1" dirty="0" err="1" smtClean="0">
                <a:solidFill>
                  <a:srgbClr val="0070C0"/>
                </a:solidFill>
              </a:rPr>
              <a:t>M</a:t>
            </a:r>
            <a:r>
              <a:rPr lang="en-US" sz="2400" i="1" baseline="-25000" dirty="0" err="1" smtClean="0">
                <a:solidFill>
                  <a:srgbClr val="0070C0"/>
                </a:solidFill>
              </a:rPr>
              <a:t>d</a:t>
            </a:r>
            <a:r>
              <a:rPr lang="en-US" sz="2400" dirty="0" smtClean="0"/>
              <a:t>     is the median value for all feature vector scores of candidate entity</a:t>
            </a:r>
          </a:p>
          <a:p>
            <a:r>
              <a:rPr lang="en-US" sz="2400" i="1" dirty="0" smtClean="0">
                <a:solidFill>
                  <a:srgbClr val="0070C0"/>
                </a:solidFill>
              </a:rPr>
              <a:t>n</a:t>
            </a:r>
            <a:r>
              <a:rPr lang="en-US" sz="2400" dirty="0" smtClean="0">
                <a:solidFill>
                  <a:srgbClr val="0070C0"/>
                </a:solidFill>
              </a:rPr>
              <a:t>  </a:t>
            </a:r>
            <a:r>
              <a:rPr lang="en-US" sz="2400" dirty="0" smtClean="0"/>
              <a:t>      is the candidate entity’s frequency</a:t>
            </a:r>
          </a:p>
          <a:p>
            <a:r>
              <a:rPr lang="en-US" sz="2400" i="1" dirty="0" err="1" smtClean="0">
                <a:solidFill>
                  <a:srgbClr val="0070C0"/>
                </a:solidFill>
              </a:rPr>
              <a:t>fs</a:t>
            </a:r>
            <a:r>
              <a:rPr lang="en-US" sz="2400" i="1" dirty="0" smtClean="0">
                <a:solidFill>
                  <a:srgbClr val="0070C0"/>
                </a:solidFill>
              </a:rPr>
              <a:t>(d)   </a:t>
            </a:r>
            <a:r>
              <a:rPr lang="en-US" sz="2400" dirty="0" smtClean="0"/>
              <a:t>is the final ranking score for the candidate entity</a:t>
            </a:r>
          </a:p>
          <a:p>
            <a:endParaRPr lang="en-US" sz="24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467600" cy="631844"/>
          </a:xfrm>
        </p:spPr>
        <p:txBody>
          <a:bodyPr>
            <a:noAutofit/>
          </a:bodyPr>
          <a:lstStyle/>
          <a:p>
            <a:r>
              <a:rPr lang="en-US" b="1" cap="none" dirty="0" smtClean="0">
                <a:latin typeface="Arial" pitchFamily="34" charset="0"/>
                <a:cs typeface="Arial" pitchFamily="34" charset="0"/>
              </a:rPr>
              <a:t>Bayesian </a:t>
            </a:r>
            <a:r>
              <a:rPr lang="en-US" dirty="0" smtClean="0"/>
              <a:t>S</a:t>
            </a:r>
            <a:r>
              <a:rPr lang="en-US" b="1" cap="none" dirty="0" smtClean="0">
                <a:latin typeface="Arial" pitchFamily="34" charset="0"/>
                <a:cs typeface="Arial" pitchFamily="34" charset="0"/>
              </a:rPr>
              <a:t>ets </a:t>
            </a:r>
            <a:endParaRPr lang="en-US" b="1" cap="none" dirty="0">
              <a:latin typeface="Arial" pitchFamily="34" charset="0"/>
              <a:cs typeface="Arial" pitchFamily="34" charset="0"/>
            </a:endParaRPr>
          </a:p>
        </p:txBody>
      </p:sp>
      <p:sp>
        <p:nvSpPr>
          <p:cNvPr id="3" name="Content Placeholder 2"/>
          <p:cNvSpPr>
            <a:spLocks noGrp="1"/>
          </p:cNvSpPr>
          <p:nvPr>
            <p:ph sz="quarter" idx="1"/>
          </p:nvPr>
        </p:nvSpPr>
        <p:spPr>
          <a:xfrm>
            <a:off x="179512" y="980728"/>
            <a:ext cx="8280920" cy="4320480"/>
          </a:xfrm>
        </p:spPr>
        <p:txBody>
          <a:bodyPr>
            <a:normAutofit lnSpcReduction="10000"/>
          </a:bodyPr>
          <a:lstStyle/>
          <a:p>
            <a:pPr algn="just">
              <a:buNone/>
            </a:pPr>
            <a:r>
              <a:rPr lang="en-US" sz="2800" dirty="0" smtClean="0"/>
              <a:t>   Bayesian Sets (BS) is based on </a:t>
            </a:r>
            <a:r>
              <a:rPr lang="en-US" sz="2800" b="1" dirty="0" smtClean="0">
                <a:solidFill>
                  <a:srgbClr val="0070C0"/>
                </a:solidFill>
              </a:rPr>
              <a:t>Bayesian inference</a:t>
            </a:r>
            <a:r>
              <a:rPr lang="en-US" sz="2800" b="1" dirty="0" smtClean="0"/>
              <a:t> </a:t>
            </a:r>
            <a:r>
              <a:rPr lang="en-US" sz="2800" dirty="0" smtClean="0"/>
              <a:t>and was designed specifically for the set expansion problem. </a:t>
            </a:r>
          </a:p>
          <a:p>
            <a:pPr algn="just"/>
            <a:endParaRPr lang="en-US" dirty="0" smtClean="0"/>
          </a:p>
          <a:p>
            <a:pPr algn="just">
              <a:buNone/>
            </a:pPr>
            <a:r>
              <a:rPr lang="en-US" sz="2800" dirty="0" smtClean="0"/>
              <a:t>   It learns from a seeds set (i.e., a positive set P) and an unlabeled candidate set U.</a:t>
            </a:r>
          </a:p>
          <a:p>
            <a:pPr algn="just"/>
            <a:endParaRPr lang="en-US" dirty="0" smtClean="0"/>
          </a:p>
          <a:p>
            <a:pPr algn="just">
              <a:buNone/>
            </a:pPr>
            <a:r>
              <a:rPr lang="en-US" sz="2800" dirty="0" smtClean="0"/>
              <a:t>   It was not designed as a PU learning method, it has similar characteristics and produce similar result.</a:t>
            </a:r>
          </a:p>
          <a:p>
            <a:pPr algn="just"/>
            <a:endParaRPr lang="en-US" dirty="0" smtClean="0"/>
          </a:p>
          <a:p>
            <a:pPr algn="just">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7467600" cy="703282"/>
          </a:xfrm>
        </p:spPr>
        <p:txBody>
          <a:bodyPr>
            <a:normAutofit/>
          </a:bodyPr>
          <a:lstStyle/>
          <a:p>
            <a:r>
              <a:rPr lang="en-US" b="1" cap="none" dirty="0" smtClean="0">
                <a:latin typeface="Arial" pitchFamily="34" charset="0"/>
                <a:cs typeface="Arial" pitchFamily="34" charset="0"/>
              </a:rPr>
              <a:t>Bayesian </a:t>
            </a:r>
            <a:r>
              <a:rPr lang="en-US" dirty="0" smtClean="0"/>
              <a:t>S</a:t>
            </a:r>
            <a:r>
              <a:rPr lang="en-US" b="1" cap="none" dirty="0" smtClean="0">
                <a:latin typeface="Arial" pitchFamily="34" charset="0"/>
                <a:cs typeface="Arial" pitchFamily="34" charset="0"/>
              </a:rPr>
              <a:t>ets </a:t>
            </a:r>
            <a:endParaRPr lang="en-US" b="1" cap="none" dirty="0">
              <a:latin typeface="Arial" pitchFamily="34" charset="0"/>
              <a:cs typeface="Arial" pitchFamily="34" charset="0"/>
            </a:endParaRPr>
          </a:p>
        </p:txBody>
      </p:sp>
      <p:sp>
        <p:nvSpPr>
          <p:cNvPr id="3" name="Content Placeholder 2"/>
          <p:cNvSpPr>
            <a:spLocks noGrp="1"/>
          </p:cNvSpPr>
          <p:nvPr>
            <p:ph sz="quarter" idx="1"/>
          </p:nvPr>
        </p:nvSpPr>
        <p:spPr>
          <a:xfrm>
            <a:off x="428596" y="1214422"/>
            <a:ext cx="7467600" cy="4857784"/>
          </a:xfrm>
        </p:spPr>
        <p:txBody>
          <a:bodyPr>
            <a:normAutofit lnSpcReduction="10000"/>
          </a:bodyPr>
          <a:lstStyle/>
          <a:p>
            <a:pPr algn="just"/>
            <a:r>
              <a:rPr lang="en-US" altLang="zh-CN" dirty="0" smtClean="0"/>
              <a:t>Given           and           , we aim to rank the elements of     by how well they would “fit into” a set which includes       (</a:t>
            </a:r>
            <a:r>
              <a:rPr lang="en-US" altLang="zh-CN" b="1" dirty="0" smtClean="0">
                <a:solidFill>
                  <a:srgbClr val="0070C0"/>
                </a:solidFill>
              </a:rPr>
              <a:t>queries or seeds</a:t>
            </a:r>
            <a:r>
              <a:rPr lang="en-US" altLang="zh-CN" dirty="0" smtClean="0"/>
              <a:t>)</a:t>
            </a:r>
          </a:p>
          <a:p>
            <a:pPr algn="just"/>
            <a:endParaRPr lang="en-US" altLang="zh-CN" dirty="0" smtClean="0"/>
          </a:p>
          <a:p>
            <a:r>
              <a:rPr lang="en-US" altLang="zh-CN" dirty="0" smtClean="0"/>
              <a:t>Define a score for each</a:t>
            </a:r>
          </a:p>
          <a:p>
            <a:pPr>
              <a:buNone/>
            </a:pPr>
            <a:r>
              <a:rPr lang="en-US" dirty="0" smtClean="0"/>
              <a:t>        </a:t>
            </a:r>
          </a:p>
          <a:p>
            <a:pPr>
              <a:buNone/>
            </a:pPr>
            <a:r>
              <a:rPr lang="en-US" dirty="0" smtClean="0"/>
              <a:t>      </a:t>
            </a:r>
          </a:p>
          <a:p>
            <a:endParaRPr lang="en-US" altLang="zh-CN" dirty="0" smtClean="0"/>
          </a:p>
          <a:p>
            <a:r>
              <a:rPr lang="en-US" altLang="zh-CN" dirty="0" smtClean="0"/>
              <a:t>From </a:t>
            </a:r>
            <a:r>
              <a:rPr lang="en-US" altLang="zh-CN" dirty="0" err="1" smtClean="0"/>
              <a:t>Bayes</a:t>
            </a:r>
            <a:r>
              <a:rPr lang="en-US" altLang="zh-CN" dirty="0" smtClean="0"/>
              <a:t> rule, the score can be re-written as:</a:t>
            </a:r>
          </a:p>
          <a:p>
            <a:endParaRPr lang="en-US" dirty="0" smtClean="0"/>
          </a:p>
          <a:p>
            <a:pPr>
              <a:buNone/>
            </a:pPr>
            <a:r>
              <a:rPr lang="en-US" dirty="0" smtClean="0"/>
              <a:t>      </a:t>
            </a:r>
          </a:p>
          <a:p>
            <a:pPr>
              <a:buNone/>
            </a:pPr>
            <a:r>
              <a:rPr lang="en-US" dirty="0" smtClean="0"/>
              <a:t>    </a:t>
            </a:r>
          </a:p>
          <a:p>
            <a:pPr>
              <a:buNone/>
            </a:pPr>
            <a:endParaRPr lang="en-US" dirty="0" smtClean="0"/>
          </a:p>
          <a:p>
            <a:pPr>
              <a:buNone/>
            </a:pPr>
            <a:endParaRPr lang="en-US" dirty="0"/>
          </a:p>
        </p:txBody>
      </p:sp>
      <p:graphicFrame>
        <p:nvGraphicFramePr>
          <p:cNvPr id="2051" name="Object 3"/>
          <p:cNvGraphicFramePr>
            <a:graphicFrameLocks noChangeAspect="1"/>
          </p:cNvGraphicFramePr>
          <p:nvPr/>
        </p:nvGraphicFramePr>
        <p:xfrm>
          <a:off x="1927225" y="1284288"/>
          <a:ext cx="784225" cy="346075"/>
        </p:xfrm>
        <a:graphic>
          <a:graphicData uri="http://schemas.openxmlformats.org/presentationml/2006/ole">
            <p:oleObj spid="_x0000_s2051" name="公式" r:id="rId3" imgW="431640" imgH="190440" progId="Equation.3">
              <p:embed/>
            </p:oleObj>
          </a:graphicData>
        </a:graphic>
      </p:graphicFrame>
      <p:graphicFrame>
        <p:nvGraphicFramePr>
          <p:cNvPr id="2053" name="Object 5"/>
          <p:cNvGraphicFramePr>
            <a:graphicFrameLocks noChangeAspect="1"/>
          </p:cNvGraphicFramePr>
          <p:nvPr/>
        </p:nvGraphicFramePr>
        <p:xfrm>
          <a:off x="3817938" y="1260475"/>
          <a:ext cx="715962" cy="323850"/>
        </p:xfrm>
        <a:graphic>
          <a:graphicData uri="http://schemas.openxmlformats.org/presentationml/2006/ole">
            <p:oleObj spid="_x0000_s2053" name="公式" r:id="rId4" imgW="393480" imgH="177480" progId="Equation.3">
              <p:embed/>
            </p:oleObj>
          </a:graphicData>
        </a:graphic>
      </p:graphicFrame>
      <p:graphicFrame>
        <p:nvGraphicFramePr>
          <p:cNvPr id="2055" name="Object 7"/>
          <p:cNvGraphicFramePr>
            <a:graphicFrameLocks noChangeAspect="1"/>
          </p:cNvGraphicFramePr>
          <p:nvPr/>
        </p:nvGraphicFramePr>
        <p:xfrm>
          <a:off x="2500298" y="1571612"/>
          <a:ext cx="300037" cy="300037"/>
        </p:xfrm>
        <a:graphic>
          <a:graphicData uri="http://schemas.openxmlformats.org/presentationml/2006/ole">
            <p:oleObj spid="_x0000_s2055" name="公式" r:id="rId5" imgW="164880" imgH="164880" progId="Equation.3">
              <p:embed/>
            </p:oleObj>
          </a:graphicData>
        </a:graphic>
      </p:graphicFrame>
      <p:graphicFrame>
        <p:nvGraphicFramePr>
          <p:cNvPr id="2057" name="Object 9"/>
          <p:cNvGraphicFramePr>
            <a:graphicFrameLocks noChangeAspect="1"/>
          </p:cNvGraphicFramePr>
          <p:nvPr/>
        </p:nvGraphicFramePr>
        <p:xfrm>
          <a:off x="2915816" y="1988840"/>
          <a:ext cx="254000" cy="308273"/>
        </p:xfrm>
        <a:graphic>
          <a:graphicData uri="http://schemas.openxmlformats.org/presentationml/2006/ole">
            <p:oleObj spid="_x0000_s2057" name="公式" r:id="rId6" imgW="139680" imgH="177480" progId="Equation.3">
              <p:embed/>
            </p:oleObj>
          </a:graphicData>
        </a:graphic>
      </p:graphicFrame>
      <p:graphicFrame>
        <p:nvGraphicFramePr>
          <p:cNvPr id="2058" name="Object 10"/>
          <p:cNvGraphicFramePr>
            <a:graphicFrameLocks noChangeAspect="1"/>
          </p:cNvGraphicFramePr>
          <p:nvPr/>
        </p:nvGraphicFramePr>
        <p:xfrm>
          <a:off x="4067944" y="2774330"/>
          <a:ext cx="598488" cy="294630"/>
        </p:xfrm>
        <a:graphic>
          <a:graphicData uri="http://schemas.openxmlformats.org/presentationml/2006/ole">
            <p:oleObj spid="_x0000_s2058" name="公式" r:id="rId7" imgW="330120" imgH="152280" progId="Equation.3">
              <p:embed/>
            </p:oleObj>
          </a:graphicData>
        </a:graphic>
      </p:graphicFrame>
      <p:graphicFrame>
        <p:nvGraphicFramePr>
          <p:cNvPr id="2059" name="Object 11"/>
          <p:cNvGraphicFramePr>
            <a:graphicFrameLocks noChangeAspect="1"/>
          </p:cNvGraphicFramePr>
          <p:nvPr/>
        </p:nvGraphicFramePr>
        <p:xfrm>
          <a:off x="3230563" y="3302000"/>
          <a:ext cx="1749425" cy="735013"/>
        </p:xfrm>
        <a:graphic>
          <a:graphicData uri="http://schemas.openxmlformats.org/presentationml/2006/ole">
            <p:oleObj spid="_x0000_s2059" name="公式" r:id="rId8" imgW="965160" imgH="406080" progId="Equation.3">
              <p:embed/>
            </p:oleObj>
          </a:graphicData>
        </a:graphic>
      </p:graphicFrame>
      <p:graphicFrame>
        <p:nvGraphicFramePr>
          <p:cNvPr id="2060" name="Object 12"/>
          <p:cNvGraphicFramePr>
            <a:graphicFrameLocks noChangeAspect="1"/>
          </p:cNvGraphicFramePr>
          <p:nvPr/>
        </p:nvGraphicFramePr>
        <p:xfrm>
          <a:off x="3209925" y="4975225"/>
          <a:ext cx="2025650" cy="688975"/>
        </p:xfrm>
        <a:graphic>
          <a:graphicData uri="http://schemas.openxmlformats.org/presentationml/2006/ole">
            <p:oleObj spid="_x0000_s2060" name="公式" r:id="rId9" imgW="1117440" imgH="380880" progId="Equation.3">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467600" cy="652934"/>
          </a:xfrm>
        </p:spPr>
        <p:txBody>
          <a:bodyPr/>
          <a:lstStyle/>
          <a:p>
            <a:r>
              <a:rPr lang="en-US" dirty="0" smtClean="0"/>
              <a:t>Bayesian Sets </a:t>
            </a:r>
            <a:endParaRPr lang="en-US" dirty="0"/>
          </a:p>
        </p:txBody>
      </p:sp>
      <p:sp>
        <p:nvSpPr>
          <p:cNvPr id="4" name="矩形 3"/>
          <p:cNvSpPr/>
          <p:nvPr/>
        </p:nvSpPr>
        <p:spPr>
          <a:xfrm>
            <a:off x="467544" y="692696"/>
            <a:ext cx="5330305" cy="461665"/>
          </a:xfrm>
          <a:prstGeom prst="rect">
            <a:avLst/>
          </a:prstGeom>
        </p:spPr>
        <p:txBody>
          <a:bodyPr wrap="none">
            <a:spAutoFit/>
          </a:bodyPr>
          <a:lstStyle/>
          <a:p>
            <a:pPr>
              <a:buNone/>
            </a:pPr>
            <a:r>
              <a:rPr lang="en-US" sz="2400" dirty="0" smtClean="0"/>
              <a:t>For each entity e</a:t>
            </a:r>
            <a:r>
              <a:rPr lang="en-US" sz="2400" baseline="-25000" dirty="0" smtClean="0"/>
              <a:t>i </a:t>
            </a:r>
            <a:r>
              <a:rPr lang="en-US" sz="2400" dirty="0" smtClean="0"/>
              <a:t> in </a:t>
            </a:r>
            <a:r>
              <a:rPr lang="en-US" sz="2400" i="1" dirty="0" smtClean="0"/>
              <a:t>D, </a:t>
            </a:r>
            <a:r>
              <a:rPr lang="en-US" sz="2400" dirty="0" smtClean="0"/>
              <a:t>we compute </a:t>
            </a:r>
            <a:endParaRPr lang="en-US" sz="2400" i="1" baseline="-25000" dirty="0"/>
          </a:p>
        </p:txBody>
      </p:sp>
      <p:pic>
        <p:nvPicPr>
          <p:cNvPr id="125954" name="Picture 2"/>
          <p:cNvPicPr>
            <a:picLocks noChangeAspect="1" noChangeArrowheads="1"/>
          </p:cNvPicPr>
          <p:nvPr/>
        </p:nvPicPr>
        <p:blipFill>
          <a:blip r:embed="rId2" cstate="print"/>
          <a:srcRect/>
          <a:stretch>
            <a:fillRect/>
          </a:stretch>
        </p:blipFill>
        <p:spPr bwMode="auto">
          <a:xfrm>
            <a:off x="5796136" y="692696"/>
            <a:ext cx="2232248" cy="576063"/>
          </a:xfrm>
          <a:prstGeom prst="rect">
            <a:avLst/>
          </a:prstGeom>
          <a:noFill/>
          <a:ln w="9525">
            <a:noFill/>
            <a:miter lim="800000"/>
            <a:headEnd/>
            <a:tailEnd/>
          </a:ln>
        </p:spPr>
      </p:pic>
      <p:pic>
        <p:nvPicPr>
          <p:cNvPr id="125955" name="Picture 3"/>
          <p:cNvPicPr>
            <a:picLocks noChangeAspect="1" noChangeArrowheads="1"/>
          </p:cNvPicPr>
          <p:nvPr/>
        </p:nvPicPr>
        <p:blipFill>
          <a:blip r:embed="rId3" cstate="print"/>
          <a:srcRect/>
          <a:stretch>
            <a:fillRect/>
          </a:stretch>
        </p:blipFill>
        <p:spPr bwMode="auto">
          <a:xfrm>
            <a:off x="539552" y="1196752"/>
            <a:ext cx="4896544" cy="1872208"/>
          </a:xfrm>
          <a:prstGeom prst="rect">
            <a:avLst/>
          </a:prstGeom>
          <a:noFill/>
          <a:ln w="9525">
            <a:noFill/>
            <a:miter lim="800000"/>
            <a:headEnd/>
            <a:tailEnd/>
          </a:ln>
        </p:spPr>
      </p:pic>
      <p:sp>
        <p:nvSpPr>
          <p:cNvPr id="7" name="TextBox 6"/>
          <p:cNvSpPr txBox="1"/>
          <p:nvPr/>
        </p:nvSpPr>
        <p:spPr>
          <a:xfrm>
            <a:off x="3887416" y="1916832"/>
            <a:ext cx="5256584" cy="461665"/>
          </a:xfrm>
          <a:prstGeom prst="rect">
            <a:avLst/>
          </a:prstGeom>
          <a:noFill/>
        </p:spPr>
        <p:txBody>
          <a:bodyPr wrap="square" rtlCol="0">
            <a:spAutoFit/>
          </a:bodyPr>
          <a:lstStyle/>
          <a:p>
            <a:r>
              <a:rPr lang="en-US" sz="2400" dirty="0" smtClean="0">
                <a:solidFill>
                  <a:srgbClr val="0070C0"/>
                </a:solidFill>
              </a:rPr>
              <a:t>P(θ) is a prior on model parameters  </a:t>
            </a:r>
            <a:endParaRPr lang="en-US" sz="2400" dirty="0">
              <a:solidFill>
                <a:srgbClr val="0070C0"/>
              </a:solidFill>
            </a:endParaRPr>
          </a:p>
        </p:txBody>
      </p:sp>
      <p:pic>
        <p:nvPicPr>
          <p:cNvPr id="9" name="Picture 24"/>
          <p:cNvPicPr>
            <a:picLocks noChangeAspect="1" noChangeArrowheads="1"/>
          </p:cNvPicPr>
          <p:nvPr/>
        </p:nvPicPr>
        <p:blipFill>
          <a:blip r:embed="rId4" cstate="print"/>
          <a:srcRect/>
          <a:stretch>
            <a:fillRect/>
          </a:stretch>
        </p:blipFill>
        <p:spPr bwMode="auto">
          <a:xfrm>
            <a:off x="3298644" y="3933056"/>
            <a:ext cx="5845356" cy="1440160"/>
          </a:xfrm>
          <a:prstGeom prst="rect">
            <a:avLst/>
          </a:prstGeom>
          <a:noFill/>
          <a:ln w="9525">
            <a:noFill/>
            <a:miter lim="800000"/>
            <a:headEnd/>
            <a:tailEnd/>
          </a:ln>
        </p:spPr>
      </p:pic>
      <p:pic>
        <p:nvPicPr>
          <p:cNvPr id="10" name="Picture 28"/>
          <p:cNvPicPr>
            <a:picLocks noChangeAspect="1" noChangeArrowheads="1"/>
          </p:cNvPicPr>
          <p:nvPr/>
        </p:nvPicPr>
        <p:blipFill>
          <a:blip r:embed="rId5" cstate="print"/>
          <a:srcRect/>
          <a:stretch>
            <a:fillRect/>
          </a:stretch>
        </p:blipFill>
        <p:spPr bwMode="auto">
          <a:xfrm>
            <a:off x="3563888" y="3356992"/>
            <a:ext cx="3384377" cy="448857"/>
          </a:xfrm>
          <a:prstGeom prst="rect">
            <a:avLst/>
          </a:prstGeom>
          <a:noFill/>
          <a:ln w="9525">
            <a:noFill/>
            <a:miter lim="800000"/>
            <a:headEnd/>
            <a:tailEnd/>
          </a:ln>
        </p:spPr>
      </p:pic>
      <p:sp>
        <p:nvSpPr>
          <p:cNvPr id="12" name="右箭头 11"/>
          <p:cNvSpPr/>
          <p:nvPr/>
        </p:nvSpPr>
        <p:spPr>
          <a:xfrm>
            <a:off x="755576" y="3717032"/>
            <a:ext cx="2160240"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左大括号 12"/>
          <p:cNvSpPr/>
          <p:nvPr/>
        </p:nvSpPr>
        <p:spPr>
          <a:xfrm>
            <a:off x="179512" y="1268760"/>
            <a:ext cx="504056" cy="1944216"/>
          </a:xfrm>
          <a:prstGeom prst="leftBrace">
            <a:avLst/>
          </a:prstGeom>
          <a:ln w="539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矩形 13"/>
          <p:cNvSpPr/>
          <p:nvPr/>
        </p:nvSpPr>
        <p:spPr>
          <a:xfrm>
            <a:off x="611560" y="5301208"/>
            <a:ext cx="7560840" cy="1292662"/>
          </a:xfrm>
          <a:prstGeom prst="rect">
            <a:avLst/>
          </a:prstGeom>
        </p:spPr>
        <p:txBody>
          <a:bodyPr wrap="square">
            <a:spAutoFit/>
          </a:bodyPr>
          <a:lstStyle/>
          <a:p>
            <a:pPr>
              <a:buNone/>
            </a:pPr>
            <a:r>
              <a:rPr lang="en-US" sz="2000" b="1" dirty="0" smtClean="0">
                <a:solidFill>
                  <a:srgbClr val="FF0000"/>
                </a:solidFill>
              </a:rPr>
              <a:t>N</a:t>
            </a:r>
            <a:r>
              <a:rPr lang="en-US" sz="2000" dirty="0" smtClean="0">
                <a:solidFill>
                  <a:srgbClr val="0070C0"/>
                </a:solidFill>
              </a:rPr>
              <a:t> </a:t>
            </a:r>
            <a:r>
              <a:rPr lang="en-US" sz="2000" dirty="0" smtClean="0"/>
              <a:t>is the number of items in the seed set; </a:t>
            </a:r>
            <a:r>
              <a:rPr lang="en-US" sz="2000" dirty="0" smtClean="0">
                <a:solidFill>
                  <a:srgbClr val="FF0000"/>
                </a:solidFill>
              </a:rPr>
              <a:t>q</a:t>
            </a:r>
            <a:r>
              <a:rPr lang="en-US" sz="2000" baseline="-25000" dirty="0" smtClean="0">
                <a:solidFill>
                  <a:srgbClr val="FF0000"/>
                </a:solidFill>
              </a:rPr>
              <a:t>ij</a:t>
            </a:r>
            <a:r>
              <a:rPr lang="en-US" sz="2000" dirty="0" smtClean="0"/>
              <a:t> the value of feature </a:t>
            </a:r>
            <a:r>
              <a:rPr lang="en-US" sz="2000" i="1" dirty="0" smtClean="0"/>
              <a:t>j</a:t>
            </a:r>
            <a:r>
              <a:rPr lang="en-US" sz="2000" dirty="0" smtClean="0"/>
              <a:t> for seed q</a:t>
            </a:r>
            <a:r>
              <a:rPr lang="en-US" sz="2000" baseline="-25000" dirty="0" smtClean="0"/>
              <a:t>i</a:t>
            </a:r>
            <a:r>
              <a:rPr lang="en-US" sz="2000" dirty="0" smtClean="0"/>
              <a:t> ;  </a:t>
            </a:r>
            <a:r>
              <a:rPr lang="en-US" sz="2000" b="1" dirty="0" err="1" smtClean="0">
                <a:solidFill>
                  <a:srgbClr val="FF0000"/>
                </a:solidFill>
              </a:rPr>
              <a:t>m</a:t>
            </a:r>
            <a:r>
              <a:rPr lang="en-US" sz="2000" b="1" baseline="-25000" dirty="0" err="1" smtClean="0">
                <a:solidFill>
                  <a:srgbClr val="FF0000"/>
                </a:solidFill>
              </a:rPr>
              <a:t>j</a:t>
            </a:r>
            <a:r>
              <a:rPr lang="en-US" sz="2000" dirty="0" smtClean="0">
                <a:solidFill>
                  <a:srgbClr val="FF0000"/>
                </a:solidFill>
              </a:rPr>
              <a:t> </a:t>
            </a:r>
            <a:r>
              <a:rPr lang="en-US" sz="2000" dirty="0" smtClean="0"/>
              <a:t>is the mean of feature </a:t>
            </a:r>
            <a:r>
              <a:rPr lang="en-US" sz="2000" i="1" dirty="0" smtClean="0"/>
              <a:t>j</a:t>
            </a:r>
            <a:r>
              <a:rPr lang="en-US" sz="2000" dirty="0" smtClean="0"/>
              <a:t> of all possible entities </a:t>
            </a:r>
          </a:p>
          <a:p>
            <a:pPr>
              <a:buNone/>
            </a:pPr>
            <a:r>
              <a:rPr lang="en-US" dirty="0" smtClean="0"/>
              <a:t>   </a:t>
            </a:r>
          </a:p>
        </p:txBody>
      </p:sp>
      <p:cxnSp>
        <p:nvCxnSpPr>
          <p:cNvPr id="15" name="Straight Arrow Connector 26"/>
          <p:cNvCxnSpPr/>
          <p:nvPr/>
        </p:nvCxnSpPr>
        <p:spPr>
          <a:xfrm>
            <a:off x="3563888" y="3789040"/>
            <a:ext cx="3240360" cy="0"/>
          </a:xfrm>
          <a:prstGeom prst="straightConnector1">
            <a:avLst/>
          </a:prstGeom>
          <a:ln w="57150">
            <a:solidFill>
              <a:srgbClr val="C00000"/>
            </a:solidFill>
            <a:tailEnd type="non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467600" cy="621852"/>
          </a:xfrm>
        </p:spPr>
        <p:txBody>
          <a:bodyPr>
            <a:normAutofit/>
          </a:bodyPr>
          <a:lstStyle/>
          <a:p>
            <a:r>
              <a:rPr lang="en-US" altLang="zh-CN" dirty="0" smtClean="0"/>
              <a:t>How to Apply</a:t>
            </a:r>
            <a:r>
              <a:rPr lang="en-US" altLang="zh-CN" b="1" cap="none" dirty="0" smtClean="0">
                <a:latin typeface="Arial" pitchFamily="34" charset="0"/>
                <a:cs typeface="Arial" pitchFamily="34" charset="0"/>
              </a:rPr>
              <a:t> Bayesian </a:t>
            </a:r>
            <a:r>
              <a:rPr lang="en-US" altLang="zh-CN" dirty="0" smtClean="0"/>
              <a:t>S</a:t>
            </a:r>
            <a:r>
              <a:rPr lang="en-US" altLang="zh-CN" b="1" cap="none" dirty="0" smtClean="0">
                <a:latin typeface="Arial" pitchFamily="34" charset="0"/>
                <a:cs typeface="Arial" pitchFamily="34" charset="0"/>
              </a:rPr>
              <a:t>ets</a:t>
            </a:r>
            <a:endParaRPr lang="zh-CN" altLang="en-US" dirty="0"/>
          </a:p>
        </p:txBody>
      </p:sp>
      <p:sp>
        <p:nvSpPr>
          <p:cNvPr id="3" name="内容占位符 2"/>
          <p:cNvSpPr>
            <a:spLocks noGrp="1"/>
          </p:cNvSpPr>
          <p:nvPr>
            <p:ph sz="quarter" idx="1"/>
          </p:nvPr>
        </p:nvSpPr>
        <p:spPr>
          <a:xfrm>
            <a:off x="179512" y="908720"/>
            <a:ext cx="8784976" cy="5544616"/>
          </a:xfrm>
        </p:spPr>
        <p:txBody>
          <a:bodyPr>
            <a:normAutofit fontScale="92500" lnSpcReduction="20000"/>
          </a:bodyPr>
          <a:lstStyle/>
          <a:p>
            <a:pPr algn="just">
              <a:buNone/>
            </a:pPr>
            <a:r>
              <a:rPr lang="en-US" altLang="zh-CN" sz="3300" dirty="0" smtClean="0"/>
              <a:t>   Two aspects.</a:t>
            </a:r>
          </a:p>
          <a:p>
            <a:pPr algn="just">
              <a:buNone/>
            </a:pPr>
            <a:r>
              <a:rPr lang="en-US" altLang="zh-CN" sz="3300" dirty="0" smtClean="0">
                <a:solidFill>
                  <a:srgbClr val="0070C0"/>
                </a:solidFill>
              </a:rPr>
              <a:t>  </a:t>
            </a:r>
          </a:p>
          <a:p>
            <a:pPr algn="just">
              <a:buNone/>
            </a:pPr>
            <a:r>
              <a:rPr lang="en-US" altLang="zh-CN" dirty="0" smtClean="0">
                <a:solidFill>
                  <a:srgbClr val="0070C0"/>
                </a:solidFill>
              </a:rPr>
              <a:t>    </a:t>
            </a:r>
            <a:r>
              <a:rPr lang="en-US" altLang="zh-CN" dirty="0" smtClean="0"/>
              <a:t>(1)</a:t>
            </a:r>
            <a:r>
              <a:rPr lang="en-US" altLang="zh-CN" dirty="0" smtClean="0">
                <a:solidFill>
                  <a:srgbClr val="FF0000"/>
                </a:solidFill>
              </a:rPr>
              <a:t> </a:t>
            </a:r>
            <a:r>
              <a:rPr lang="en-US" altLang="zh-CN" sz="3000" b="1" dirty="0" smtClean="0">
                <a:solidFill>
                  <a:srgbClr val="FF0000"/>
                </a:solidFill>
              </a:rPr>
              <a:t>Feature identification</a:t>
            </a:r>
            <a:r>
              <a:rPr lang="en-US" altLang="zh-CN" dirty="0" smtClean="0"/>
              <a:t>: </a:t>
            </a:r>
          </a:p>
          <a:p>
            <a:pPr algn="just">
              <a:buNone/>
            </a:pPr>
            <a:r>
              <a:rPr lang="en-US" altLang="zh-CN" dirty="0" smtClean="0"/>
              <a:t>         </a:t>
            </a:r>
            <a:r>
              <a:rPr lang="en-US" altLang="zh-CN" sz="2800" dirty="0" smtClean="0"/>
              <a:t>A set of features to represent each entity. </a:t>
            </a:r>
          </a:p>
          <a:p>
            <a:pPr algn="just">
              <a:buNone/>
            </a:pPr>
            <a:endParaRPr lang="en-US" altLang="zh-CN" dirty="0" smtClean="0"/>
          </a:p>
          <a:p>
            <a:pPr algn="just">
              <a:buNone/>
            </a:pPr>
            <a:endParaRPr lang="en-US" altLang="zh-CN" dirty="0" smtClean="0"/>
          </a:p>
          <a:p>
            <a:pPr algn="just">
              <a:buNone/>
            </a:pPr>
            <a:r>
              <a:rPr lang="en-US" altLang="zh-CN" dirty="0" smtClean="0"/>
              <a:t>    (2) </a:t>
            </a:r>
            <a:r>
              <a:rPr lang="en-US" altLang="zh-CN" sz="3000" b="1" dirty="0" smtClean="0">
                <a:solidFill>
                  <a:srgbClr val="FF0000"/>
                </a:solidFill>
              </a:rPr>
              <a:t>Data generation</a:t>
            </a:r>
            <a:r>
              <a:rPr lang="en-US" altLang="zh-CN" dirty="0" smtClean="0"/>
              <a:t>: </a:t>
            </a:r>
          </a:p>
          <a:p>
            <a:pPr marL="457200" indent="-457200" algn="just">
              <a:buNone/>
            </a:pPr>
            <a:r>
              <a:rPr lang="en-US" altLang="zh-CN" sz="2600" dirty="0" smtClean="0">
                <a:solidFill>
                  <a:srgbClr val="0070C0"/>
                </a:solidFill>
              </a:rPr>
              <a:t>        (</a:t>
            </a:r>
            <a:r>
              <a:rPr lang="en-US" altLang="zh-CN" sz="2800" dirty="0" smtClean="0"/>
              <a:t>a) multiple feature vector for an entity</a:t>
            </a:r>
          </a:p>
          <a:p>
            <a:pPr>
              <a:buNone/>
            </a:pPr>
            <a:r>
              <a:rPr lang="en-US" altLang="zh-CN" sz="2800" dirty="0" smtClean="0"/>
              <a:t>        (b) </a:t>
            </a:r>
            <a:r>
              <a:rPr lang="en-US" sz="2800" dirty="0" smtClean="0"/>
              <a:t>Feature reweighting</a:t>
            </a:r>
          </a:p>
          <a:p>
            <a:pPr>
              <a:buNone/>
            </a:pPr>
            <a:r>
              <a:rPr lang="en-US" sz="2800" dirty="0" smtClean="0"/>
              <a:t>        (c) </a:t>
            </a:r>
            <a:r>
              <a:rPr lang="en-US" altLang="zh-CN" sz="2800" dirty="0" smtClean="0"/>
              <a:t>Candidate entity ranking</a:t>
            </a:r>
            <a:endParaRPr lang="en-US" sz="2800" dirty="0" smtClean="0"/>
          </a:p>
          <a:p>
            <a:pPr>
              <a:buNone/>
            </a:pPr>
            <a:endParaRPr lang="en-US" dirty="0" smtClean="0">
              <a:solidFill>
                <a:srgbClr val="0070C0"/>
              </a:solidFill>
            </a:endParaRPr>
          </a:p>
          <a:p>
            <a:pPr>
              <a:buNone/>
            </a:pPr>
            <a:endParaRPr lang="en-US" dirty="0" smtClean="0"/>
          </a:p>
          <a:p>
            <a:pPr algn="just">
              <a:buNone/>
            </a:pPr>
            <a:endParaRPr lang="en-US" altLang="zh-CN" dirty="0" smtClean="0">
              <a:solidFill>
                <a:srgbClr val="0070C0"/>
              </a:solidFill>
            </a:endParaRPr>
          </a:p>
          <a:p>
            <a:pPr algn="just">
              <a:buNone/>
            </a:pPr>
            <a:r>
              <a:rPr lang="en-US" altLang="zh-CN" dirty="0" smtClean="0">
                <a:solidFill>
                  <a:srgbClr val="0070C0"/>
                </a:solidFill>
              </a:rPr>
              <a:t>   </a:t>
            </a:r>
            <a:endParaRPr lang="en-US" altLang="zh-CN" dirty="0" smtClean="0"/>
          </a:p>
          <a:p>
            <a:pPr algn="just">
              <a:buNone/>
            </a:pPr>
            <a:endParaRPr lang="zh-CN" alt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7467600" cy="656924"/>
          </a:xfrm>
        </p:spPr>
        <p:txBody>
          <a:bodyPr>
            <a:normAutofit/>
          </a:bodyPr>
          <a:lstStyle/>
          <a:p>
            <a:r>
              <a:rPr lang="en-US" altLang="zh-CN" dirty="0" smtClean="0"/>
              <a:t>Two Types of</a:t>
            </a:r>
            <a:r>
              <a:rPr lang="en-US" altLang="zh-CN" b="1" cap="none" dirty="0" smtClean="0">
                <a:latin typeface="Arial" pitchFamily="34" charset="0"/>
                <a:cs typeface="Arial" pitchFamily="34" charset="0"/>
              </a:rPr>
              <a:t> </a:t>
            </a:r>
            <a:r>
              <a:rPr lang="en-US" altLang="zh-CN" dirty="0" smtClean="0"/>
              <a:t>F</a:t>
            </a:r>
            <a:r>
              <a:rPr lang="en-US" altLang="zh-CN" b="1" cap="none" dirty="0" smtClean="0">
                <a:latin typeface="Arial" pitchFamily="34" charset="0"/>
                <a:cs typeface="Arial" pitchFamily="34" charset="0"/>
              </a:rPr>
              <a:t>eatures for an Entity</a:t>
            </a:r>
            <a:endParaRPr lang="zh-CN" altLang="en-US" dirty="0"/>
          </a:p>
        </p:txBody>
      </p:sp>
      <p:sp>
        <p:nvSpPr>
          <p:cNvPr id="3" name="内容占位符 2"/>
          <p:cNvSpPr>
            <a:spLocks noGrp="1"/>
          </p:cNvSpPr>
          <p:nvPr>
            <p:ph sz="quarter" idx="1"/>
          </p:nvPr>
        </p:nvSpPr>
        <p:spPr>
          <a:xfrm>
            <a:off x="251520" y="836712"/>
            <a:ext cx="8712968" cy="5500726"/>
          </a:xfrm>
        </p:spPr>
        <p:txBody>
          <a:bodyPr>
            <a:normAutofit fontScale="77500" lnSpcReduction="20000"/>
          </a:bodyPr>
          <a:lstStyle/>
          <a:p>
            <a:pPr algn="just">
              <a:buNone/>
            </a:pPr>
            <a:r>
              <a:rPr lang="en-US" altLang="zh-CN" dirty="0" smtClean="0"/>
              <a:t>    </a:t>
            </a:r>
            <a:r>
              <a:rPr lang="en-US" altLang="zh-CN" sz="3300" dirty="0" smtClean="0"/>
              <a:t>Like a typical learning algorithm, we design a set of features  for learning. </a:t>
            </a:r>
          </a:p>
          <a:p>
            <a:pPr algn="just"/>
            <a:endParaRPr lang="en-US" sz="3300" b="1" dirty="0" smtClean="0">
              <a:solidFill>
                <a:srgbClr val="0070C0"/>
              </a:solidFill>
            </a:endParaRPr>
          </a:p>
          <a:p>
            <a:pPr algn="just">
              <a:buNone/>
            </a:pPr>
            <a:r>
              <a:rPr lang="en-US" sz="3300" b="1" dirty="0" smtClean="0">
                <a:solidFill>
                  <a:srgbClr val="0070C0"/>
                </a:solidFill>
              </a:rPr>
              <a:t>   Entity Word Features (EWF)</a:t>
            </a:r>
            <a:r>
              <a:rPr lang="en-US" sz="3300" dirty="0" smtClean="0">
                <a:solidFill>
                  <a:srgbClr val="0070C0"/>
                </a:solidFill>
              </a:rPr>
              <a:t>: </a:t>
            </a:r>
            <a:r>
              <a:rPr lang="en-US" sz="3300" dirty="0" smtClean="0"/>
              <a:t>Makeup and characteristics of a word. This set of features is completely domain independent.</a:t>
            </a:r>
          </a:p>
          <a:p>
            <a:pPr algn="just">
              <a:buNone/>
            </a:pPr>
            <a:endParaRPr lang="en-US" sz="3300" dirty="0" smtClean="0"/>
          </a:p>
          <a:p>
            <a:pPr algn="just">
              <a:buNone/>
            </a:pPr>
            <a:r>
              <a:rPr lang="en-US" sz="3300" dirty="0" smtClean="0"/>
              <a:t>   </a:t>
            </a:r>
            <a:r>
              <a:rPr lang="en-US" sz="3300" dirty="0" err="1" smtClean="0"/>
              <a:t>E.g</a:t>
            </a:r>
            <a:endParaRPr lang="en-US" sz="3300" dirty="0" smtClean="0"/>
          </a:p>
          <a:p>
            <a:pPr>
              <a:buNone/>
            </a:pPr>
            <a:r>
              <a:rPr lang="en-US" sz="3300" b="1" dirty="0" smtClean="0">
                <a:solidFill>
                  <a:srgbClr val="0070C0"/>
                </a:solidFill>
              </a:rPr>
              <a:t>   EWF1</a:t>
            </a:r>
            <a:r>
              <a:rPr lang="en-US" sz="3300" dirty="0" smtClean="0"/>
              <a:t>:  Only the first letter in the word is capitalized, </a:t>
            </a:r>
            <a:r>
              <a:rPr lang="en-US" sz="3300" b="1" dirty="0" smtClean="0">
                <a:solidFill>
                  <a:srgbClr val="FF0000"/>
                </a:solidFill>
              </a:rPr>
              <a:t>e.g., Sony</a:t>
            </a:r>
            <a:r>
              <a:rPr lang="en-US" sz="3300" dirty="0" smtClean="0"/>
              <a:t>.</a:t>
            </a:r>
          </a:p>
          <a:p>
            <a:pPr>
              <a:buNone/>
            </a:pPr>
            <a:r>
              <a:rPr lang="en-US" sz="3300" b="1" dirty="0" smtClean="0">
                <a:solidFill>
                  <a:srgbClr val="0070C0"/>
                </a:solidFill>
              </a:rPr>
              <a:t>	EWF2</a:t>
            </a:r>
            <a:r>
              <a:rPr lang="en-US" sz="3300" dirty="0" smtClean="0"/>
              <a:t>: Every letter in the word is capitalized, </a:t>
            </a:r>
            <a:r>
              <a:rPr lang="en-US" sz="3300" b="1" dirty="0" smtClean="0">
                <a:solidFill>
                  <a:srgbClr val="FF0000"/>
                </a:solidFill>
              </a:rPr>
              <a:t>e.g., IBM</a:t>
            </a:r>
            <a:r>
              <a:rPr lang="en-US" sz="3300" dirty="0" smtClean="0"/>
              <a:t>.</a:t>
            </a:r>
          </a:p>
          <a:p>
            <a:pPr algn="just">
              <a:buNone/>
            </a:pPr>
            <a:endParaRPr lang="en-US" sz="2600" dirty="0" smtClean="0"/>
          </a:p>
          <a:p>
            <a:pPr lvl="0" algn="just">
              <a:buNone/>
            </a:pPr>
            <a:endParaRPr lang="en-US" sz="2600" dirty="0" smtClean="0"/>
          </a:p>
          <a:p>
            <a:pPr algn="just">
              <a:buNone/>
            </a:pPr>
            <a:r>
              <a:rPr lang="en-US" altLang="zh-CN" sz="2600" b="1" dirty="0" smtClean="0"/>
              <a:t>    </a:t>
            </a:r>
            <a:endParaRPr lang="zh-CN" altLang="en-US" sz="2600"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88640"/>
            <a:ext cx="7467600" cy="584916"/>
          </a:xfrm>
        </p:spPr>
        <p:txBody>
          <a:bodyPr>
            <a:normAutofit/>
          </a:bodyPr>
          <a:lstStyle/>
          <a:p>
            <a:r>
              <a:rPr lang="en-US" altLang="zh-CN" b="1" cap="none" dirty="0" smtClean="0">
                <a:latin typeface="Arial" pitchFamily="34" charset="0"/>
                <a:cs typeface="Arial" pitchFamily="34" charset="0"/>
              </a:rPr>
              <a:t>Surrounding </a:t>
            </a:r>
            <a:r>
              <a:rPr lang="en-US" altLang="zh-CN" dirty="0" smtClean="0"/>
              <a:t>W</a:t>
            </a:r>
            <a:r>
              <a:rPr lang="en-US" altLang="zh-CN" b="1" cap="none" dirty="0" smtClean="0">
                <a:latin typeface="Arial" pitchFamily="34" charset="0"/>
                <a:cs typeface="Arial" pitchFamily="34" charset="0"/>
              </a:rPr>
              <a:t>ord </a:t>
            </a:r>
            <a:r>
              <a:rPr lang="en-US" altLang="zh-CN" dirty="0" smtClean="0"/>
              <a:t>F</a:t>
            </a:r>
            <a:r>
              <a:rPr lang="en-US" altLang="zh-CN" b="1" cap="none" dirty="0" smtClean="0">
                <a:latin typeface="Arial" pitchFamily="34" charset="0"/>
                <a:cs typeface="Arial" pitchFamily="34" charset="0"/>
              </a:rPr>
              <a:t>eatures</a:t>
            </a:r>
            <a:endParaRPr lang="zh-CN" altLang="en-US" dirty="0"/>
          </a:p>
        </p:txBody>
      </p:sp>
      <p:sp>
        <p:nvSpPr>
          <p:cNvPr id="3" name="内容占位符 2"/>
          <p:cNvSpPr>
            <a:spLocks noGrp="1"/>
          </p:cNvSpPr>
          <p:nvPr>
            <p:ph sz="quarter" idx="1"/>
          </p:nvPr>
        </p:nvSpPr>
        <p:spPr>
          <a:xfrm>
            <a:off x="107504" y="908720"/>
            <a:ext cx="8784976" cy="5500726"/>
          </a:xfrm>
        </p:spPr>
        <p:txBody>
          <a:bodyPr>
            <a:normAutofit fontScale="85000" lnSpcReduction="20000"/>
          </a:bodyPr>
          <a:lstStyle/>
          <a:p>
            <a:pPr>
              <a:buNone/>
            </a:pPr>
            <a:r>
              <a:rPr lang="en-US" dirty="0" smtClean="0"/>
              <a:t>    </a:t>
            </a:r>
            <a:r>
              <a:rPr lang="en-US" sz="3300" b="1" dirty="0" smtClean="0">
                <a:solidFill>
                  <a:srgbClr val="0070C0"/>
                </a:solidFill>
              </a:rPr>
              <a:t>Surrounding Word Features (SWF): </a:t>
            </a:r>
            <a:r>
              <a:rPr lang="en-US" sz="3300" dirty="0" smtClean="0"/>
              <a:t>words on the left or right of the candidate entity</a:t>
            </a:r>
            <a:r>
              <a:rPr lang="en-US" sz="2800" dirty="0" smtClean="0"/>
              <a:t>. </a:t>
            </a:r>
          </a:p>
          <a:p>
            <a:pPr algn="just">
              <a:buNone/>
            </a:pPr>
            <a:endParaRPr lang="en-US" dirty="0" smtClean="0"/>
          </a:p>
          <a:p>
            <a:pPr algn="just">
              <a:buNone/>
            </a:pPr>
            <a:r>
              <a:rPr lang="en-US" dirty="0" smtClean="0"/>
              <a:t>   </a:t>
            </a:r>
            <a:r>
              <a:rPr lang="en-US" sz="3300" dirty="0" smtClean="0"/>
              <a:t>We define the </a:t>
            </a:r>
            <a:r>
              <a:rPr lang="en-US" sz="3300" b="1" dirty="0" smtClean="0">
                <a:solidFill>
                  <a:srgbClr val="FF0000"/>
                </a:solidFill>
              </a:rPr>
              <a:t>six</a:t>
            </a:r>
            <a:r>
              <a:rPr lang="en-US" sz="3300" dirty="0" smtClean="0"/>
              <a:t> syntactic templates for feature extraction. The extracted features are specific words or phrases.</a:t>
            </a:r>
          </a:p>
          <a:p>
            <a:pPr algn="just">
              <a:buNone/>
            </a:pPr>
            <a:endParaRPr lang="en-US" sz="2800" dirty="0" smtClean="0"/>
          </a:p>
          <a:p>
            <a:pPr algn="just">
              <a:buNone/>
            </a:pPr>
            <a:r>
              <a:rPr lang="en-US" sz="2800" dirty="0" smtClean="0"/>
              <a:t>   E.g.</a:t>
            </a:r>
          </a:p>
          <a:p>
            <a:pPr>
              <a:buNone/>
            </a:pPr>
            <a:r>
              <a:rPr lang="en-US" sz="2800" dirty="0" smtClean="0"/>
              <a:t>   </a:t>
            </a:r>
            <a:r>
              <a:rPr lang="en-US" sz="3300" b="1" dirty="0" smtClean="0"/>
              <a:t>Template 1:  </a:t>
            </a:r>
            <a:r>
              <a:rPr lang="en-US" sz="3300" b="1" dirty="0" smtClean="0">
                <a:solidFill>
                  <a:srgbClr val="0070C0"/>
                </a:solidFill>
              </a:rPr>
              <a:t>Left first verb of EN in the text window</a:t>
            </a:r>
          </a:p>
          <a:p>
            <a:pPr>
              <a:buNone/>
            </a:pPr>
            <a:r>
              <a:rPr lang="en-US" sz="3600" dirty="0" smtClean="0">
                <a:solidFill>
                  <a:srgbClr val="0070C0"/>
                </a:solidFill>
              </a:rPr>
              <a:t>   </a:t>
            </a:r>
            <a:r>
              <a:rPr lang="en-US" sz="2800" dirty="0" smtClean="0"/>
              <a:t>e.g.  “</a:t>
            </a:r>
            <a:r>
              <a:rPr lang="en-US" sz="2800" i="1" dirty="0" smtClean="0"/>
              <a:t>I have bought this EN LCD yesterday</a:t>
            </a:r>
            <a:r>
              <a:rPr lang="en-US" sz="2800" dirty="0" smtClean="0"/>
              <a:t>”,  “bought” is extracted as a feature as it is the first verb on the left of EN. </a:t>
            </a:r>
          </a:p>
          <a:p>
            <a:pPr algn="just">
              <a:buNone/>
            </a:pPr>
            <a:endParaRPr lang="en-US" sz="2800" dirty="0" smtClean="0"/>
          </a:p>
          <a:p>
            <a:pPr algn="just">
              <a:buNone/>
            </a:pPr>
            <a:r>
              <a:rPr lang="en-US" sz="2800" dirty="0" smtClean="0"/>
              <a:t>     </a:t>
            </a:r>
            <a:endParaRPr lang="zh-CN" altLang="en-US" sz="2800"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467600" cy="774720"/>
          </a:xfrm>
        </p:spPr>
        <p:txBody>
          <a:bodyPr>
            <a:normAutofit/>
          </a:bodyPr>
          <a:lstStyle/>
          <a:p>
            <a:r>
              <a:rPr lang="en-US" altLang="zh-CN" b="1" cap="none" dirty="0" smtClean="0">
                <a:latin typeface="Arial" pitchFamily="34" charset="0"/>
                <a:cs typeface="Arial" pitchFamily="34" charset="0"/>
              </a:rPr>
              <a:t>Data </a:t>
            </a:r>
            <a:r>
              <a:rPr lang="en-US" altLang="zh-CN" dirty="0" smtClean="0"/>
              <a:t>G</a:t>
            </a:r>
            <a:r>
              <a:rPr lang="en-US" altLang="zh-CN" b="1" cap="none" dirty="0" smtClean="0">
                <a:latin typeface="Arial" pitchFamily="34" charset="0"/>
                <a:cs typeface="Arial" pitchFamily="34" charset="0"/>
              </a:rPr>
              <a:t>eneration</a:t>
            </a:r>
            <a:endParaRPr lang="zh-CN" altLang="en-US" dirty="0"/>
          </a:p>
        </p:txBody>
      </p:sp>
      <p:sp>
        <p:nvSpPr>
          <p:cNvPr id="3" name="内容占位符 2"/>
          <p:cNvSpPr>
            <a:spLocks noGrp="1"/>
          </p:cNvSpPr>
          <p:nvPr>
            <p:ph sz="quarter" idx="1"/>
          </p:nvPr>
        </p:nvSpPr>
        <p:spPr>
          <a:xfrm>
            <a:off x="251520" y="908720"/>
            <a:ext cx="8320438" cy="5544616"/>
          </a:xfrm>
        </p:spPr>
        <p:txBody>
          <a:bodyPr>
            <a:normAutofit/>
          </a:bodyPr>
          <a:lstStyle/>
          <a:p>
            <a:pPr>
              <a:buNone/>
            </a:pPr>
            <a:r>
              <a:rPr lang="en-US" sz="2800" dirty="0" smtClean="0"/>
              <a:t>  Because for each candidate entity, there are several feature vector is generated.  It causes the problem of </a:t>
            </a:r>
            <a:r>
              <a:rPr lang="en-US" sz="2800" b="1" dirty="0" smtClean="0">
                <a:solidFill>
                  <a:srgbClr val="0070C0"/>
                </a:solidFill>
              </a:rPr>
              <a:t>feature sparseness</a:t>
            </a:r>
            <a:r>
              <a:rPr lang="en-US" sz="2800" dirty="0" smtClean="0"/>
              <a:t>.</a:t>
            </a:r>
          </a:p>
          <a:p>
            <a:endParaRPr lang="en-US" dirty="0" smtClean="0"/>
          </a:p>
          <a:p>
            <a:pPr>
              <a:buNone/>
            </a:pPr>
            <a:r>
              <a:rPr lang="en-US" sz="2800" dirty="0" smtClean="0"/>
              <a:t>  We proposed two techniques to deal with the problem:</a:t>
            </a:r>
          </a:p>
          <a:p>
            <a:pPr>
              <a:buNone/>
            </a:pPr>
            <a:r>
              <a:rPr lang="en-US" sz="2800" dirty="0" smtClean="0"/>
              <a:t>   (1) </a:t>
            </a:r>
            <a:r>
              <a:rPr lang="en-US" sz="2800" b="1" dirty="0" smtClean="0">
                <a:solidFill>
                  <a:srgbClr val="FF0000"/>
                </a:solidFill>
              </a:rPr>
              <a:t>Feature reweighting</a:t>
            </a:r>
            <a:endParaRPr lang="en-US" sz="2800" b="1" dirty="0" smtClean="0"/>
          </a:p>
          <a:p>
            <a:pPr>
              <a:buNone/>
            </a:pPr>
            <a:r>
              <a:rPr lang="en-US" sz="2800" dirty="0" smtClean="0"/>
              <a:t>   (2) </a:t>
            </a:r>
            <a:r>
              <a:rPr lang="en-US" sz="2800" b="1" dirty="0" smtClean="0">
                <a:solidFill>
                  <a:srgbClr val="FF0000"/>
                </a:solidFill>
              </a:rPr>
              <a:t>Entity ranking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467600" cy="692696"/>
          </a:xfrm>
        </p:spPr>
        <p:txBody>
          <a:bodyPr>
            <a:normAutofit/>
          </a:bodyPr>
          <a:lstStyle/>
          <a:p>
            <a:r>
              <a:rPr lang="en-US" altLang="zh-CN" sz="3200" b="1" cap="none" dirty="0" smtClean="0">
                <a:latin typeface="Arial" pitchFamily="34" charset="0"/>
                <a:cs typeface="Arial" pitchFamily="34" charset="0"/>
              </a:rPr>
              <a:t>Feature </a:t>
            </a:r>
            <a:r>
              <a:rPr lang="en-US" altLang="zh-CN" sz="3200" dirty="0" smtClean="0"/>
              <a:t>R</a:t>
            </a:r>
            <a:r>
              <a:rPr lang="en-US" altLang="zh-CN" sz="3200" b="1" cap="none" dirty="0" smtClean="0">
                <a:latin typeface="Arial" pitchFamily="34" charset="0"/>
                <a:cs typeface="Arial" pitchFamily="34" charset="0"/>
              </a:rPr>
              <a:t>eweighting</a:t>
            </a:r>
            <a:endParaRPr lang="zh-CN" altLang="en-US" sz="3200" dirty="0"/>
          </a:p>
        </p:txBody>
      </p:sp>
      <p:sp>
        <p:nvSpPr>
          <p:cNvPr id="3" name="内容占位符 2"/>
          <p:cNvSpPr>
            <a:spLocks noGrp="1"/>
          </p:cNvSpPr>
          <p:nvPr>
            <p:ph sz="quarter" idx="1"/>
          </p:nvPr>
        </p:nvSpPr>
        <p:spPr>
          <a:xfrm>
            <a:off x="251520" y="908720"/>
            <a:ext cx="8320438" cy="5760640"/>
          </a:xfrm>
        </p:spPr>
        <p:txBody>
          <a:bodyPr>
            <a:normAutofit lnSpcReduction="10000"/>
          </a:bodyPr>
          <a:lstStyle/>
          <a:p>
            <a:pPr>
              <a:buNone/>
            </a:pPr>
            <a:r>
              <a:rPr lang="en-US" dirty="0" smtClean="0"/>
              <a:t>  Recall the score for an entity</a:t>
            </a:r>
          </a:p>
          <a:p>
            <a:pPr>
              <a:buNone/>
            </a:pPr>
            <a:r>
              <a:rPr lang="en-US" dirty="0" smtClean="0"/>
              <a:t> </a:t>
            </a:r>
          </a:p>
          <a:p>
            <a:pPr>
              <a:buNone/>
            </a:pPr>
            <a:endParaRPr lang="en-US" dirty="0" smtClean="0"/>
          </a:p>
          <a:p>
            <a:pPr>
              <a:buNone/>
            </a:pPr>
            <a:endParaRPr lang="en-US" dirty="0" smtClean="0"/>
          </a:p>
          <a:p>
            <a:pPr>
              <a:buNone/>
            </a:pPr>
            <a:endParaRPr lang="en-US" dirty="0" smtClean="0"/>
          </a:p>
          <a:p>
            <a:pPr>
              <a:buNone/>
            </a:pPr>
            <a:endParaRPr lang="en-US" i="1" dirty="0" smtClean="0"/>
          </a:p>
          <a:p>
            <a:pPr>
              <a:buNone/>
            </a:pPr>
            <a:r>
              <a:rPr lang="en-US" i="1" dirty="0" smtClean="0"/>
              <a:t>   </a:t>
            </a:r>
            <a:r>
              <a:rPr lang="en-US" b="1" dirty="0" smtClean="0">
                <a:solidFill>
                  <a:srgbClr val="FF0000"/>
                </a:solidFill>
              </a:rPr>
              <a:t>N</a:t>
            </a:r>
            <a:r>
              <a:rPr lang="en-US" dirty="0" smtClean="0">
                <a:solidFill>
                  <a:srgbClr val="0070C0"/>
                </a:solidFill>
              </a:rPr>
              <a:t> </a:t>
            </a:r>
            <a:r>
              <a:rPr lang="en-US" dirty="0" smtClean="0"/>
              <a:t>is the number of items in the seed set. </a:t>
            </a:r>
          </a:p>
          <a:p>
            <a:pPr>
              <a:buNone/>
            </a:pPr>
            <a:r>
              <a:rPr lang="en-US" dirty="0" smtClean="0">
                <a:solidFill>
                  <a:srgbClr val="FF0000"/>
                </a:solidFill>
              </a:rPr>
              <a:t>   </a:t>
            </a:r>
            <a:r>
              <a:rPr lang="en-US" b="1" dirty="0" smtClean="0">
                <a:solidFill>
                  <a:srgbClr val="FF0000"/>
                </a:solidFill>
              </a:rPr>
              <a:t>q</a:t>
            </a:r>
            <a:r>
              <a:rPr lang="en-US" b="1" baseline="-25000" dirty="0" smtClean="0">
                <a:solidFill>
                  <a:srgbClr val="FF0000"/>
                </a:solidFill>
              </a:rPr>
              <a:t>ij</a:t>
            </a:r>
            <a:r>
              <a:rPr lang="en-US" dirty="0" smtClean="0"/>
              <a:t> the value of feature </a:t>
            </a:r>
            <a:r>
              <a:rPr lang="en-US" i="1" dirty="0" smtClean="0"/>
              <a:t>j</a:t>
            </a:r>
            <a:r>
              <a:rPr lang="en-US" dirty="0" smtClean="0"/>
              <a:t> for seed q</a:t>
            </a:r>
            <a:r>
              <a:rPr lang="en-US" baseline="-25000" dirty="0" smtClean="0"/>
              <a:t>i</a:t>
            </a:r>
            <a:r>
              <a:rPr lang="en-US" dirty="0" smtClean="0"/>
              <a:t> ;</a:t>
            </a:r>
          </a:p>
          <a:p>
            <a:pPr>
              <a:buNone/>
            </a:pPr>
            <a:r>
              <a:rPr lang="en-US" dirty="0" smtClean="0"/>
              <a:t>   </a:t>
            </a:r>
            <a:r>
              <a:rPr lang="en-US" b="1" dirty="0" err="1" smtClean="0">
                <a:solidFill>
                  <a:srgbClr val="FF0000"/>
                </a:solidFill>
              </a:rPr>
              <a:t>m</a:t>
            </a:r>
            <a:r>
              <a:rPr lang="en-US" b="1" baseline="-25000" dirty="0" err="1" smtClean="0">
                <a:solidFill>
                  <a:srgbClr val="FF0000"/>
                </a:solidFill>
              </a:rPr>
              <a:t>j</a:t>
            </a:r>
            <a:r>
              <a:rPr lang="en-US" dirty="0" smtClean="0">
                <a:solidFill>
                  <a:srgbClr val="FF0000"/>
                </a:solidFill>
              </a:rPr>
              <a:t> </a:t>
            </a:r>
            <a:r>
              <a:rPr lang="en-US" dirty="0" smtClean="0"/>
              <a:t>is the mean of feature </a:t>
            </a:r>
            <a:r>
              <a:rPr lang="en-US" i="1" dirty="0" smtClean="0"/>
              <a:t>j</a:t>
            </a:r>
            <a:r>
              <a:rPr lang="en-US" dirty="0" smtClean="0"/>
              <a:t> of all possible entities </a:t>
            </a:r>
          </a:p>
          <a:p>
            <a:pPr>
              <a:buNone/>
            </a:pPr>
            <a:r>
              <a:rPr lang="en-US" dirty="0" smtClean="0"/>
              <a:t>   </a:t>
            </a:r>
          </a:p>
          <a:p>
            <a:pPr>
              <a:buNone/>
            </a:pPr>
            <a:r>
              <a:rPr lang="en-US" dirty="0" smtClean="0"/>
              <a:t>   In order to make a positive contribution to the final score of entity </a:t>
            </a:r>
            <a:r>
              <a:rPr lang="en-US" b="1" dirty="0" smtClean="0">
                <a:solidFill>
                  <a:srgbClr val="0070C0"/>
                </a:solidFill>
              </a:rPr>
              <a:t>e</a:t>
            </a:r>
            <a:r>
              <a:rPr lang="en-US" dirty="0" smtClean="0"/>
              <a:t>,</a:t>
            </a:r>
            <a:r>
              <a:rPr lang="en-US" b="1" dirty="0" smtClean="0">
                <a:solidFill>
                  <a:srgbClr val="FF0000"/>
                </a:solidFill>
              </a:rPr>
              <a:t> </a:t>
            </a:r>
            <a:r>
              <a:rPr lang="en-US" b="1" dirty="0" err="1" smtClean="0">
                <a:solidFill>
                  <a:srgbClr val="FF0000"/>
                </a:solidFill>
              </a:rPr>
              <a:t>w</a:t>
            </a:r>
            <a:r>
              <a:rPr lang="en-US" b="1" baseline="-25000" dirty="0" err="1" smtClean="0">
                <a:solidFill>
                  <a:srgbClr val="FF0000"/>
                </a:solidFill>
              </a:rPr>
              <a:t>j</a:t>
            </a:r>
            <a:r>
              <a:rPr lang="en-US" b="1" dirty="0" smtClean="0">
                <a:solidFill>
                  <a:srgbClr val="FF0000"/>
                </a:solidFill>
              </a:rPr>
              <a:t> &gt; 0</a:t>
            </a:r>
            <a:r>
              <a:rPr lang="en-US" dirty="0" smtClean="0"/>
              <a:t>.</a:t>
            </a:r>
          </a:p>
          <a:p>
            <a:pPr>
              <a:buNone/>
            </a:pPr>
            <a:r>
              <a:rPr lang="en-US" dirty="0" smtClean="0"/>
              <a:t>   Then we can get  </a:t>
            </a:r>
          </a:p>
          <a:p>
            <a:pPr>
              <a:buNone/>
            </a:pPr>
            <a:r>
              <a:rPr lang="en-US" dirty="0" smtClean="0"/>
              <a:t>     </a:t>
            </a:r>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4" name="Rectangle 8"/>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zh-CN" sz="11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60425" name="Rectangle 9"/>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604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3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0440" name="Picture 24"/>
          <p:cNvPicPr>
            <a:picLocks noChangeAspect="1" noChangeArrowheads="1"/>
          </p:cNvPicPr>
          <p:nvPr/>
        </p:nvPicPr>
        <p:blipFill>
          <a:blip r:embed="rId2" cstate="print"/>
          <a:srcRect/>
          <a:stretch>
            <a:fillRect/>
          </a:stretch>
        </p:blipFill>
        <p:spPr bwMode="auto">
          <a:xfrm>
            <a:off x="467544" y="1988840"/>
            <a:ext cx="5260816" cy="1296143"/>
          </a:xfrm>
          <a:prstGeom prst="rect">
            <a:avLst/>
          </a:prstGeom>
          <a:noFill/>
          <a:ln w="9525">
            <a:noFill/>
            <a:miter lim="800000"/>
            <a:headEnd/>
            <a:tailEnd/>
          </a:ln>
        </p:spPr>
      </p:pic>
      <p:pic>
        <p:nvPicPr>
          <p:cNvPr id="60444" name="Picture 28"/>
          <p:cNvPicPr>
            <a:picLocks noChangeAspect="1" noChangeArrowheads="1"/>
          </p:cNvPicPr>
          <p:nvPr/>
        </p:nvPicPr>
        <p:blipFill>
          <a:blip r:embed="rId3" cstate="print"/>
          <a:srcRect/>
          <a:stretch>
            <a:fillRect/>
          </a:stretch>
        </p:blipFill>
        <p:spPr bwMode="auto">
          <a:xfrm>
            <a:off x="683567" y="1484784"/>
            <a:ext cx="3384377" cy="448857"/>
          </a:xfrm>
          <a:prstGeom prst="rect">
            <a:avLst/>
          </a:prstGeom>
          <a:noFill/>
          <a:ln w="9525">
            <a:noFill/>
            <a:miter lim="800000"/>
            <a:headEnd/>
            <a:tailEnd/>
          </a:ln>
        </p:spPr>
      </p:pic>
      <p:pic>
        <p:nvPicPr>
          <p:cNvPr id="60450" name="Picture 34"/>
          <p:cNvPicPr>
            <a:picLocks noChangeAspect="1" noChangeArrowheads="1"/>
          </p:cNvPicPr>
          <p:nvPr/>
        </p:nvPicPr>
        <p:blipFill>
          <a:blip r:embed="rId4" cstate="print"/>
          <a:srcRect/>
          <a:stretch>
            <a:fillRect/>
          </a:stretch>
        </p:blipFill>
        <p:spPr bwMode="auto">
          <a:xfrm>
            <a:off x="3203848" y="5733256"/>
            <a:ext cx="1800200" cy="529471"/>
          </a:xfrm>
          <a:prstGeom prst="rect">
            <a:avLst/>
          </a:prstGeom>
          <a:noFill/>
          <a:ln w="9525">
            <a:noFill/>
            <a:miter lim="800000"/>
            <a:headEnd/>
            <a:tailEnd/>
          </a:ln>
        </p:spPr>
      </p:pic>
      <p:cxnSp>
        <p:nvCxnSpPr>
          <p:cNvPr id="14" name="Straight Arrow Connector 59"/>
          <p:cNvCxnSpPr/>
          <p:nvPr/>
        </p:nvCxnSpPr>
        <p:spPr>
          <a:xfrm flipH="1">
            <a:off x="4572000" y="3212976"/>
            <a:ext cx="1008112" cy="2409800"/>
          </a:xfrm>
          <a:prstGeom prst="straightConnector1">
            <a:avLst/>
          </a:prstGeom>
          <a:ln w="57150">
            <a:solidFill>
              <a:srgbClr val="C00000"/>
            </a:solidFill>
            <a:tailEnd type="arrow"/>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6" name="圆角矩形标注 15"/>
          <p:cNvSpPr/>
          <p:nvPr/>
        </p:nvSpPr>
        <p:spPr>
          <a:xfrm>
            <a:off x="5508104" y="1052736"/>
            <a:ext cx="3456384" cy="1944216"/>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buNone/>
            </a:pPr>
            <a:r>
              <a:rPr lang="en-US" sz="2400" dirty="0" smtClean="0"/>
              <a:t>the seed data mean must be greater than the candidate data mean on feature </a:t>
            </a:r>
            <a:r>
              <a:rPr lang="en-US" sz="2400" i="1" dirty="0" smtClean="0"/>
              <a:t>j</a:t>
            </a:r>
            <a:r>
              <a:rPr lang="en-US" sz="24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16632"/>
            <a:ext cx="7467600" cy="724942"/>
          </a:xfrm>
        </p:spPr>
        <p:txBody>
          <a:bodyPr/>
          <a:lstStyle/>
          <a:p>
            <a:r>
              <a:rPr lang="en-US" dirty="0" smtClean="0"/>
              <a:t>Opinion Mining at Sentence Level</a:t>
            </a:r>
            <a:endParaRPr lang="en-US" dirty="0"/>
          </a:p>
        </p:txBody>
      </p:sp>
      <p:sp>
        <p:nvSpPr>
          <p:cNvPr id="3" name="内容占位符 2"/>
          <p:cNvSpPr>
            <a:spLocks noGrp="1"/>
          </p:cNvSpPr>
          <p:nvPr>
            <p:ph sz="quarter" idx="1"/>
          </p:nvPr>
        </p:nvSpPr>
        <p:spPr>
          <a:xfrm>
            <a:off x="323528" y="908720"/>
            <a:ext cx="8640960" cy="4873752"/>
          </a:xfrm>
        </p:spPr>
        <p:txBody>
          <a:bodyPr/>
          <a:lstStyle/>
          <a:p>
            <a:pPr>
              <a:buNone/>
            </a:pPr>
            <a:r>
              <a:rPr lang="en-US" sz="2800" dirty="0" smtClean="0"/>
              <a:t>   Sentiment classification can be applied to individual </a:t>
            </a:r>
            <a:r>
              <a:rPr lang="en-US" sz="2800" b="1" dirty="0" smtClean="0">
                <a:solidFill>
                  <a:srgbClr val="00B050"/>
                </a:solidFill>
              </a:rPr>
              <a:t>sentence</a:t>
            </a:r>
            <a:r>
              <a:rPr lang="en-US" sz="2800" dirty="0" smtClean="0"/>
              <a:t> (</a:t>
            </a:r>
            <a:r>
              <a:rPr lang="en-US" sz="2800" dirty="0" err="1" smtClean="0"/>
              <a:t>Wiebe</a:t>
            </a:r>
            <a:r>
              <a:rPr lang="en-US" sz="2800" dirty="0" smtClean="0"/>
              <a:t> and </a:t>
            </a:r>
            <a:r>
              <a:rPr lang="en-US" sz="2800" dirty="0" err="1" smtClean="0"/>
              <a:t>Riloff</a:t>
            </a:r>
            <a:r>
              <a:rPr lang="en-US" sz="2800" dirty="0" smtClean="0"/>
              <a:t>, 2005)</a:t>
            </a:r>
            <a:endParaRPr lang="en-US" sz="1800" dirty="0" smtClean="0"/>
          </a:p>
          <a:p>
            <a:pPr>
              <a:buNone/>
            </a:pPr>
            <a:r>
              <a:rPr lang="en-US" dirty="0" smtClean="0"/>
              <a:t>   </a:t>
            </a:r>
            <a:r>
              <a:rPr lang="en-US" sz="2800" dirty="0" smtClean="0"/>
              <a:t>However, each sentence cannot be assumed to be opinionated in this case</a:t>
            </a:r>
          </a:p>
          <a:p>
            <a:pPr>
              <a:buNone/>
            </a:pPr>
            <a:r>
              <a:rPr lang="en-US" sz="2800" dirty="0" smtClean="0"/>
              <a:t>   Two steps:</a:t>
            </a:r>
          </a:p>
          <a:p>
            <a:pPr>
              <a:buNone/>
            </a:pPr>
            <a:r>
              <a:rPr lang="en-US" sz="2600" dirty="0" smtClean="0"/>
              <a:t>   </a:t>
            </a:r>
          </a:p>
          <a:p>
            <a:pPr>
              <a:buNone/>
            </a:pPr>
            <a:endParaRPr lang="en-US" dirty="0" smtClean="0"/>
          </a:p>
          <a:p>
            <a:pPr>
              <a:buNone/>
            </a:pPr>
            <a:r>
              <a:rPr lang="en-US" dirty="0" smtClean="0"/>
              <a:t>    </a:t>
            </a:r>
            <a:endParaRPr lang="en-US" dirty="0"/>
          </a:p>
        </p:txBody>
      </p:sp>
      <p:sp>
        <p:nvSpPr>
          <p:cNvPr id="9" name="矩形 8"/>
          <p:cNvSpPr/>
          <p:nvPr/>
        </p:nvSpPr>
        <p:spPr>
          <a:xfrm>
            <a:off x="107504" y="3356992"/>
            <a:ext cx="9036496" cy="2739211"/>
          </a:xfrm>
          <a:prstGeom prst="rect">
            <a:avLst/>
          </a:prstGeom>
        </p:spPr>
        <p:txBody>
          <a:bodyPr wrap="square">
            <a:spAutoFit/>
          </a:bodyPr>
          <a:lstStyle/>
          <a:p>
            <a:pPr lvl="1">
              <a:buNone/>
            </a:pPr>
            <a:r>
              <a:rPr lang="en-US" sz="2400" b="1" dirty="0" smtClean="0">
                <a:solidFill>
                  <a:srgbClr val="0070C0"/>
                </a:solidFill>
                <a:ea typeface="宋体" pitchFamily="2" charset="-122"/>
              </a:rPr>
              <a:t>Subjectivity classification</a:t>
            </a:r>
            <a:r>
              <a:rPr lang="en-US" sz="2400" dirty="0" smtClean="0">
                <a:ea typeface="宋体" pitchFamily="2" charset="-122"/>
              </a:rPr>
              <a:t>: subjective or objective.</a:t>
            </a:r>
          </a:p>
          <a:p>
            <a:pPr lvl="2"/>
            <a:r>
              <a:rPr lang="en-US" sz="2400" b="1" dirty="0" smtClean="0">
                <a:solidFill>
                  <a:srgbClr val="00B050"/>
                </a:solidFill>
                <a:ea typeface="宋体" pitchFamily="2" charset="-122"/>
              </a:rPr>
              <a:t>Objective</a:t>
            </a:r>
            <a:r>
              <a:rPr lang="en-US" sz="2400" dirty="0" smtClean="0">
                <a:ea typeface="宋体" pitchFamily="2" charset="-122"/>
              </a:rPr>
              <a:t>: e.g.,  “</a:t>
            </a:r>
            <a:r>
              <a:rPr lang="en-US" sz="2400" i="1" dirty="0" smtClean="0">
                <a:ea typeface="宋体" pitchFamily="2" charset="-122"/>
              </a:rPr>
              <a:t>I bought an </a:t>
            </a:r>
            <a:r>
              <a:rPr lang="en-US" sz="2400" i="1" dirty="0" err="1" smtClean="0">
                <a:ea typeface="宋体" pitchFamily="2" charset="-122"/>
              </a:rPr>
              <a:t>iPhone</a:t>
            </a:r>
            <a:r>
              <a:rPr lang="en-US" sz="2400" i="1" dirty="0" smtClean="0">
                <a:ea typeface="宋体" pitchFamily="2" charset="-122"/>
              </a:rPr>
              <a:t> a few days ago.”</a:t>
            </a:r>
          </a:p>
          <a:p>
            <a:pPr lvl="2"/>
            <a:r>
              <a:rPr lang="en-US" sz="2400" b="1" dirty="0" smtClean="0">
                <a:solidFill>
                  <a:srgbClr val="00B050"/>
                </a:solidFill>
                <a:ea typeface="宋体" pitchFamily="2" charset="-122"/>
              </a:rPr>
              <a:t>Subjective</a:t>
            </a:r>
            <a:r>
              <a:rPr lang="en-US" sz="2400" dirty="0" smtClean="0">
                <a:ea typeface="宋体" pitchFamily="2" charset="-122"/>
              </a:rPr>
              <a:t>: e.g., </a:t>
            </a:r>
            <a:r>
              <a:rPr lang="en-US" sz="2400" i="1" dirty="0" smtClean="0">
                <a:ea typeface="宋体" pitchFamily="2" charset="-122"/>
              </a:rPr>
              <a:t> “It is such a nice phone.”</a:t>
            </a:r>
            <a:endParaRPr lang="en-US" sz="2400" dirty="0" smtClean="0">
              <a:ea typeface="宋体" pitchFamily="2" charset="-122"/>
            </a:endParaRPr>
          </a:p>
          <a:p>
            <a:pPr lvl="1">
              <a:buNone/>
            </a:pPr>
            <a:r>
              <a:rPr lang="en-US" sz="2800" b="1" dirty="0" smtClean="0">
                <a:solidFill>
                  <a:srgbClr val="0070C0"/>
                </a:solidFill>
                <a:ea typeface="宋体" pitchFamily="2" charset="-122"/>
              </a:rPr>
              <a:t>S</a:t>
            </a:r>
            <a:r>
              <a:rPr lang="en-US" sz="2400" b="1" dirty="0" smtClean="0">
                <a:solidFill>
                  <a:srgbClr val="0070C0"/>
                </a:solidFill>
                <a:ea typeface="宋体" pitchFamily="2" charset="-122"/>
              </a:rPr>
              <a:t>entiment classification</a:t>
            </a:r>
            <a:r>
              <a:rPr lang="en-US" sz="2400" dirty="0" smtClean="0">
                <a:ea typeface="宋体" pitchFamily="2" charset="-122"/>
              </a:rPr>
              <a:t>: for subjective sentences or  clauses, classify positive or negative. </a:t>
            </a:r>
          </a:p>
          <a:p>
            <a:pPr lvl="2"/>
            <a:r>
              <a:rPr lang="en-US" sz="2400" b="1" dirty="0" smtClean="0">
                <a:solidFill>
                  <a:srgbClr val="00B050"/>
                </a:solidFill>
                <a:ea typeface="宋体" pitchFamily="2" charset="-122"/>
              </a:rPr>
              <a:t>Positive</a:t>
            </a:r>
            <a:r>
              <a:rPr lang="en-US" sz="2400" dirty="0" smtClean="0">
                <a:ea typeface="宋体" pitchFamily="2" charset="-122"/>
              </a:rPr>
              <a:t>:  e.g.,  “</a:t>
            </a:r>
            <a:r>
              <a:rPr lang="en-US" sz="2400" i="1" dirty="0" smtClean="0">
                <a:ea typeface="宋体" pitchFamily="2" charset="-122"/>
              </a:rPr>
              <a:t>It is such a nice phone.” </a:t>
            </a:r>
          </a:p>
          <a:p>
            <a:pPr lvl="2"/>
            <a:r>
              <a:rPr lang="en-US" sz="2400" b="1" dirty="0" smtClean="0">
                <a:solidFill>
                  <a:srgbClr val="00B050"/>
                </a:solidFill>
                <a:ea typeface="宋体" pitchFamily="2" charset="-122"/>
              </a:rPr>
              <a:t>Negative</a:t>
            </a:r>
            <a:r>
              <a:rPr lang="en-US" sz="2400" dirty="0" smtClean="0">
                <a:solidFill>
                  <a:srgbClr val="0000CC"/>
                </a:solidFill>
                <a:ea typeface="宋体" pitchFamily="2" charset="-122"/>
              </a:rPr>
              <a:t>: </a:t>
            </a:r>
            <a:r>
              <a:rPr lang="en-US" sz="2400" dirty="0" smtClean="0">
                <a:ea typeface="宋体" pitchFamily="2" charset="-122"/>
              </a:rPr>
              <a:t>e.g.,  “</a:t>
            </a:r>
            <a:r>
              <a:rPr lang="en-US" sz="2400" i="1" dirty="0" smtClean="0">
                <a:ea typeface="宋体" pitchFamily="2" charset="-122"/>
              </a:rPr>
              <a:t>The screen is bad.”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9392"/>
            <a:ext cx="7467600" cy="774720"/>
          </a:xfrm>
        </p:spPr>
        <p:txBody>
          <a:bodyPr>
            <a:normAutofit/>
          </a:bodyPr>
          <a:lstStyle/>
          <a:p>
            <a:r>
              <a:rPr lang="en-US" altLang="zh-CN" sz="3200" b="1" cap="none" dirty="0" smtClean="0">
                <a:latin typeface="Arial" pitchFamily="34" charset="0"/>
                <a:cs typeface="Arial" pitchFamily="34" charset="0"/>
              </a:rPr>
              <a:t> </a:t>
            </a:r>
            <a:r>
              <a:rPr lang="en-US" altLang="zh-CN" b="1" cap="none" dirty="0" smtClean="0">
                <a:latin typeface="Arial" pitchFamily="34" charset="0"/>
                <a:cs typeface="Arial" pitchFamily="34" charset="0"/>
              </a:rPr>
              <a:t>Feature Reweighting (continue)</a:t>
            </a:r>
            <a:endParaRPr lang="zh-CN" altLang="en-US" dirty="0"/>
          </a:p>
        </p:txBody>
      </p:sp>
      <p:sp>
        <p:nvSpPr>
          <p:cNvPr id="3" name="内容占位符 2"/>
          <p:cNvSpPr>
            <a:spLocks noGrp="1"/>
          </p:cNvSpPr>
          <p:nvPr>
            <p:ph sz="quarter" idx="1"/>
          </p:nvPr>
        </p:nvSpPr>
        <p:spPr>
          <a:xfrm>
            <a:off x="107504" y="836712"/>
            <a:ext cx="8712968" cy="5400600"/>
          </a:xfrm>
        </p:spPr>
        <p:txBody>
          <a:bodyPr>
            <a:normAutofit fontScale="92500" lnSpcReduction="20000"/>
          </a:bodyPr>
          <a:lstStyle/>
          <a:p>
            <a:pPr algn="just">
              <a:buNone/>
            </a:pPr>
            <a:r>
              <a:rPr lang="en-US" sz="3000" dirty="0" smtClean="0"/>
              <a:t> </a:t>
            </a:r>
            <a:r>
              <a:rPr lang="en-US" dirty="0" smtClean="0"/>
              <a:t>  </a:t>
            </a:r>
            <a:r>
              <a:rPr lang="en-US" sz="3000" dirty="0" smtClean="0"/>
              <a:t>Unfortunately, due to the </a:t>
            </a:r>
            <a:r>
              <a:rPr lang="en-US" sz="3000" b="1" dirty="0" smtClean="0">
                <a:solidFill>
                  <a:srgbClr val="FF0000"/>
                </a:solidFill>
              </a:rPr>
              <a:t>idiosyncrasy</a:t>
            </a:r>
            <a:r>
              <a:rPr lang="en-US" sz="3000" dirty="0" smtClean="0"/>
              <a:t> of the data, There are many high-quality features, whose seed data mean may be even less than the candidate data mean. </a:t>
            </a:r>
          </a:p>
          <a:p>
            <a:pPr algn="just">
              <a:buNone/>
            </a:pPr>
            <a:endParaRPr lang="en-US" dirty="0" smtClean="0"/>
          </a:p>
          <a:p>
            <a:pPr algn="just">
              <a:buNone/>
            </a:pPr>
            <a:r>
              <a:rPr lang="en-US" dirty="0" smtClean="0"/>
              <a:t>   </a:t>
            </a:r>
            <a:r>
              <a:rPr lang="en-US" sz="3000" dirty="0" smtClean="0"/>
              <a:t>E.g. in drug data set, “</a:t>
            </a:r>
            <a:r>
              <a:rPr lang="en-US" sz="3000" b="1" dirty="0" smtClean="0">
                <a:solidFill>
                  <a:srgbClr val="0070C0"/>
                </a:solidFill>
              </a:rPr>
              <a:t>prescribe</a:t>
            </a:r>
            <a:r>
              <a:rPr lang="en-US" sz="3000" dirty="0" smtClean="0"/>
              <a:t>” can be a left first verb for an entity. It is a very good entity feature. </a:t>
            </a:r>
          </a:p>
          <a:p>
            <a:pPr algn="just">
              <a:buNone/>
            </a:pPr>
            <a:endParaRPr lang="en-US" dirty="0" smtClean="0"/>
          </a:p>
          <a:p>
            <a:pPr algn="just">
              <a:buNone/>
            </a:pPr>
            <a:r>
              <a:rPr lang="en-US" dirty="0" smtClean="0"/>
              <a:t>   </a:t>
            </a:r>
            <a:r>
              <a:rPr lang="en-US" sz="3000" dirty="0" smtClean="0"/>
              <a:t>“</a:t>
            </a:r>
            <a:r>
              <a:rPr lang="en-US" sz="3000" b="1" i="1" dirty="0" smtClean="0">
                <a:solidFill>
                  <a:srgbClr val="660066"/>
                </a:solidFill>
              </a:rPr>
              <a:t>Prescribe EN/NNP</a:t>
            </a:r>
            <a:r>
              <a:rPr lang="en-US" sz="3000" dirty="0" smtClean="0"/>
              <a:t>” (EN: entity; NNP: POS tag) strongly suggests that EN is a drug. However, the problem is that the mean of this feature in the seed set is 0.024 which is less than its candidate set mean 0.025</a:t>
            </a:r>
          </a:p>
          <a:p>
            <a:pPr algn="just">
              <a:buNone/>
            </a:pPr>
            <a:r>
              <a:rPr lang="en-US" dirty="0" smtClean="0"/>
              <a:t>     </a:t>
            </a:r>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4" name="Rectangle 8"/>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zh-CN" sz="11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60425" name="Rectangle 9"/>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604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3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9392"/>
            <a:ext cx="7467600" cy="774720"/>
          </a:xfrm>
        </p:spPr>
        <p:txBody>
          <a:bodyPr>
            <a:normAutofit/>
          </a:bodyPr>
          <a:lstStyle/>
          <a:p>
            <a:r>
              <a:rPr lang="en-US" altLang="zh-CN" b="1" cap="none" dirty="0" smtClean="0">
                <a:latin typeface="Arial" pitchFamily="34" charset="0"/>
                <a:cs typeface="Arial" pitchFamily="34" charset="0"/>
              </a:rPr>
              <a:t>Feature </a:t>
            </a:r>
            <a:r>
              <a:rPr lang="en-US" altLang="zh-CN" dirty="0" smtClean="0"/>
              <a:t>R</a:t>
            </a:r>
            <a:r>
              <a:rPr lang="en-US" altLang="zh-CN" b="1" cap="none" dirty="0" smtClean="0">
                <a:latin typeface="Arial" pitchFamily="34" charset="0"/>
                <a:cs typeface="Arial" pitchFamily="34" charset="0"/>
              </a:rPr>
              <a:t>eweighting</a:t>
            </a:r>
            <a:endParaRPr lang="zh-CN" altLang="en-US" dirty="0"/>
          </a:p>
        </p:txBody>
      </p:sp>
      <p:sp>
        <p:nvSpPr>
          <p:cNvPr id="3" name="内容占位符 2"/>
          <p:cNvSpPr>
            <a:spLocks noGrp="1"/>
          </p:cNvSpPr>
          <p:nvPr>
            <p:ph sz="quarter" idx="1"/>
          </p:nvPr>
        </p:nvSpPr>
        <p:spPr>
          <a:xfrm>
            <a:off x="251520" y="836712"/>
            <a:ext cx="8568952" cy="5184576"/>
          </a:xfrm>
        </p:spPr>
        <p:txBody>
          <a:bodyPr>
            <a:normAutofit lnSpcReduction="10000"/>
          </a:bodyPr>
          <a:lstStyle/>
          <a:p>
            <a:pPr>
              <a:buNone/>
            </a:pPr>
            <a:r>
              <a:rPr lang="en-US" dirty="0" smtClean="0"/>
              <a:t>   </a:t>
            </a:r>
            <a:r>
              <a:rPr lang="en-US" sz="2800" dirty="0" smtClean="0"/>
              <a:t>In order to </a:t>
            </a:r>
            <a:r>
              <a:rPr lang="en-US" sz="2800" b="1" dirty="0" smtClean="0">
                <a:solidFill>
                  <a:srgbClr val="0070C0"/>
                </a:solidFill>
              </a:rPr>
              <a:t>fully utilize all features</a:t>
            </a:r>
            <a:r>
              <a:rPr lang="en-US" sz="2800" dirty="0" smtClean="0"/>
              <a:t>. We change original </a:t>
            </a:r>
            <a:r>
              <a:rPr lang="en-US" sz="2800" i="1" dirty="0" err="1" smtClean="0"/>
              <a:t>m</a:t>
            </a:r>
            <a:r>
              <a:rPr lang="en-US" sz="2800" i="1" baseline="-25000" dirty="0" err="1" smtClean="0"/>
              <a:t>j</a:t>
            </a:r>
            <a:r>
              <a:rPr lang="en-US" sz="2800" dirty="0" smtClean="0"/>
              <a:t> to  by multiplying a scaling factor to force all feature weights </a:t>
            </a:r>
            <a:r>
              <a:rPr lang="en-US" sz="2800" i="1" dirty="0" err="1" smtClean="0"/>
              <a:t>w</a:t>
            </a:r>
            <a:r>
              <a:rPr lang="en-US" sz="2800" i="1" baseline="-25000" dirty="0" err="1" smtClean="0"/>
              <a:t>j</a:t>
            </a:r>
            <a:r>
              <a:rPr lang="en-US" sz="2800" dirty="0" smtClean="0"/>
              <a:t> &gt; 0:</a:t>
            </a:r>
          </a:p>
          <a:p>
            <a:pPr>
              <a:buNone/>
            </a:pPr>
            <a:r>
              <a:rPr lang="en-US" dirty="0" smtClean="0"/>
              <a:t>           </a:t>
            </a:r>
          </a:p>
          <a:p>
            <a:pPr algn="just">
              <a:buNone/>
            </a:pPr>
            <a:endParaRPr lang="en-US" dirty="0" smtClean="0"/>
          </a:p>
          <a:p>
            <a:pPr>
              <a:buNone/>
            </a:pPr>
            <a:r>
              <a:rPr lang="en-US" dirty="0" smtClean="0"/>
              <a:t>   </a:t>
            </a:r>
            <a:r>
              <a:rPr lang="en-US" sz="2800" dirty="0" smtClean="0"/>
              <a:t>We </a:t>
            </a:r>
            <a:r>
              <a:rPr lang="en-US" sz="2800" dirty="0" smtClean="0">
                <a:solidFill>
                  <a:srgbClr val="FF0000"/>
                </a:solidFill>
              </a:rPr>
              <a:t>lower the candidate data mean</a:t>
            </a:r>
            <a:r>
              <a:rPr lang="en-US" sz="2800" dirty="0" smtClean="0"/>
              <a:t> intentionally so that all the features found from the seed data can be utilized.  we let                 to be greater than </a:t>
            </a:r>
            <a:r>
              <a:rPr lang="en-US" sz="2800" i="1" dirty="0" smtClean="0"/>
              <a:t>N</a:t>
            </a:r>
            <a:r>
              <a:rPr lang="en-US" sz="2800" dirty="0" smtClean="0"/>
              <a:t> for all features </a:t>
            </a:r>
            <a:r>
              <a:rPr lang="en-US" sz="2800" i="1" dirty="0" smtClean="0"/>
              <a:t>j</a:t>
            </a:r>
            <a:r>
              <a:rPr lang="en-US" sz="2800" dirty="0" smtClean="0"/>
              <a:t>. </a:t>
            </a:r>
          </a:p>
          <a:p>
            <a:pPr>
              <a:buNone/>
            </a:pPr>
            <a:endParaRPr lang="en-US" sz="2800" dirty="0" smtClean="0"/>
          </a:p>
          <a:p>
            <a:pPr algn="just">
              <a:buNone/>
            </a:pPr>
            <a:r>
              <a:rPr lang="en-US" sz="2800" dirty="0" smtClean="0"/>
              <a:t>   </a:t>
            </a:r>
            <a:r>
              <a:rPr lang="en-US" sz="2800" i="1" dirty="0" smtClean="0"/>
              <a:t>t</a:t>
            </a:r>
            <a:r>
              <a:rPr lang="en-US" sz="2800" dirty="0" smtClean="0"/>
              <a:t> can be determined since N is a constant.</a:t>
            </a:r>
          </a:p>
          <a:p>
            <a:pPr algn="just">
              <a:buNone/>
            </a:pPr>
            <a:r>
              <a:rPr lang="en-US" sz="2800" dirty="0" smtClean="0"/>
              <a:t>    </a:t>
            </a:r>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4" name="Rectangle 8"/>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zh-CN" sz="11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60425" name="Rectangle 9"/>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604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3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83" name="Picture 3"/>
          <p:cNvPicPr>
            <a:picLocks noChangeAspect="1" noChangeArrowheads="1"/>
          </p:cNvPicPr>
          <p:nvPr/>
        </p:nvPicPr>
        <p:blipFill>
          <a:blip r:embed="rId2" cstate="print"/>
          <a:srcRect/>
          <a:stretch>
            <a:fillRect/>
          </a:stretch>
        </p:blipFill>
        <p:spPr bwMode="auto">
          <a:xfrm>
            <a:off x="1835696" y="2276872"/>
            <a:ext cx="3143250" cy="504825"/>
          </a:xfrm>
          <a:prstGeom prst="rect">
            <a:avLst/>
          </a:prstGeom>
          <a:noFill/>
          <a:ln w="9525">
            <a:noFill/>
            <a:miter lim="800000"/>
            <a:headEnd/>
            <a:tailEnd/>
          </a:ln>
        </p:spPr>
      </p:pic>
      <p:pic>
        <p:nvPicPr>
          <p:cNvPr id="71684" name="Picture 4"/>
          <p:cNvPicPr>
            <a:picLocks noChangeAspect="1" noChangeArrowheads="1"/>
          </p:cNvPicPr>
          <p:nvPr/>
        </p:nvPicPr>
        <p:blipFill>
          <a:blip r:embed="rId3" cstate="print"/>
          <a:srcRect/>
          <a:stretch>
            <a:fillRect/>
          </a:stretch>
        </p:blipFill>
        <p:spPr bwMode="auto">
          <a:xfrm>
            <a:off x="3851920" y="3717032"/>
            <a:ext cx="866775" cy="58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467600" cy="774720"/>
          </a:xfrm>
        </p:spPr>
        <p:txBody>
          <a:bodyPr>
            <a:normAutofit/>
          </a:bodyPr>
          <a:lstStyle/>
          <a:p>
            <a:r>
              <a:rPr lang="en-US" altLang="zh-CN" b="1" cap="none" dirty="0" smtClean="0">
                <a:latin typeface="Arial" pitchFamily="34" charset="0"/>
                <a:cs typeface="Arial" pitchFamily="34" charset="0"/>
              </a:rPr>
              <a:t>Identifying </a:t>
            </a:r>
            <a:r>
              <a:rPr lang="en-US" altLang="zh-CN" dirty="0" smtClean="0"/>
              <a:t>H</a:t>
            </a:r>
            <a:r>
              <a:rPr lang="en-US" altLang="zh-CN" b="1" cap="none" dirty="0" smtClean="0">
                <a:latin typeface="Arial" pitchFamily="34" charset="0"/>
                <a:cs typeface="Arial" pitchFamily="34" charset="0"/>
              </a:rPr>
              <a:t>igh-quality Features</a:t>
            </a:r>
            <a:endParaRPr lang="zh-CN" altLang="en-US" dirty="0"/>
          </a:p>
        </p:txBody>
      </p:sp>
      <p:pic>
        <p:nvPicPr>
          <p:cNvPr id="72706" name="Picture 2"/>
          <p:cNvPicPr>
            <a:picLocks noGrp="1" noChangeAspect="1" noChangeArrowheads="1"/>
          </p:cNvPicPr>
          <p:nvPr>
            <p:ph sz="quarter" idx="1"/>
          </p:nvPr>
        </p:nvPicPr>
        <p:blipFill>
          <a:blip r:embed="rId2" cstate="print"/>
          <a:srcRect/>
          <a:stretch>
            <a:fillRect/>
          </a:stretch>
        </p:blipFill>
        <p:spPr bwMode="auto">
          <a:xfrm>
            <a:off x="539552" y="836712"/>
            <a:ext cx="5276850" cy="1476375"/>
          </a:xfrm>
          <a:prstGeom prst="rect">
            <a:avLst/>
          </a:prstGeom>
          <a:noFill/>
          <a:ln w="9525">
            <a:noFill/>
            <a:miter lim="800000"/>
            <a:headEnd/>
            <a:tailEnd/>
          </a:ln>
        </p:spPr>
      </p:pic>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4" name="Rectangle 8"/>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zh-CN" sz="11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60425" name="Rectangle 9"/>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604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3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323528" y="2492896"/>
            <a:ext cx="8712968" cy="4247317"/>
          </a:xfrm>
          <a:prstGeom prst="rect">
            <a:avLst/>
          </a:prstGeom>
          <a:noFill/>
        </p:spPr>
        <p:txBody>
          <a:bodyPr wrap="square" rtlCol="0">
            <a:spAutoFit/>
          </a:bodyPr>
          <a:lstStyle/>
          <a:p>
            <a:r>
              <a:rPr lang="en-US" sz="2400" dirty="0" smtClean="0"/>
              <a:t>E.g., features </a:t>
            </a:r>
            <a:r>
              <a:rPr lang="en-US" sz="2400" i="1" dirty="0" smtClean="0"/>
              <a:t>A</a:t>
            </a:r>
            <a:r>
              <a:rPr lang="en-US" sz="2400" dirty="0" smtClean="0"/>
              <a:t> and </a:t>
            </a:r>
            <a:r>
              <a:rPr lang="en-US" sz="2400" i="1" dirty="0" smtClean="0"/>
              <a:t>B</a:t>
            </a:r>
            <a:r>
              <a:rPr lang="en-US" sz="2400" dirty="0" smtClean="0"/>
              <a:t>, which have the same feature </a:t>
            </a:r>
            <a:r>
              <a:rPr lang="en-US" sz="2400" b="1" dirty="0" smtClean="0">
                <a:solidFill>
                  <a:srgbClr val="FF0000"/>
                </a:solidFill>
              </a:rPr>
              <a:t>frequency</a:t>
            </a:r>
            <a:r>
              <a:rPr lang="en-US" sz="2400" dirty="0" smtClean="0"/>
              <a:t> in the seed data and thus the same mean, they should have the same feature weight.</a:t>
            </a:r>
          </a:p>
          <a:p>
            <a:pPr algn="just"/>
            <a:endParaRPr lang="en-US" dirty="0" smtClean="0"/>
          </a:p>
          <a:p>
            <a:pPr algn="just"/>
            <a:r>
              <a:rPr lang="en-US" sz="2400" dirty="0" smtClean="0"/>
              <a:t>However, for feature </a:t>
            </a:r>
            <a:r>
              <a:rPr lang="en-US" sz="2400" i="1" dirty="0" smtClean="0"/>
              <a:t>A</a:t>
            </a:r>
            <a:r>
              <a:rPr lang="en-US" sz="2400" dirty="0" smtClean="0"/>
              <a:t>, all feature count may come </a:t>
            </a:r>
            <a:r>
              <a:rPr lang="en-US" sz="2400" b="1" dirty="0" smtClean="0">
                <a:solidFill>
                  <a:srgbClr val="FF0000"/>
                </a:solidFill>
              </a:rPr>
              <a:t>from only one entity</a:t>
            </a:r>
            <a:r>
              <a:rPr lang="en-US" sz="2400" dirty="0" smtClean="0"/>
              <a:t> in the seed set, but for feature </a:t>
            </a:r>
            <a:r>
              <a:rPr lang="en-US" sz="2400" i="1" dirty="0" smtClean="0"/>
              <a:t>B</a:t>
            </a:r>
            <a:r>
              <a:rPr lang="en-US" sz="2400" dirty="0" smtClean="0"/>
              <a:t>, the feature counts are </a:t>
            </a:r>
            <a:r>
              <a:rPr lang="en-US" sz="2400" b="1" dirty="0" smtClean="0">
                <a:solidFill>
                  <a:srgbClr val="FF0000"/>
                </a:solidFill>
              </a:rPr>
              <a:t>from four different entities </a:t>
            </a:r>
            <a:r>
              <a:rPr lang="en-US" sz="2400" dirty="0" smtClean="0"/>
              <a:t>in the seed set. </a:t>
            </a:r>
          </a:p>
          <a:p>
            <a:pPr algn="just"/>
            <a:endParaRPr lang="en-US" dirty="0" smtClean="0"/>
          </a:p>
          <a:p>
            <a:pPr algn="just"/>
            <a:r>
              <a:rPr lang="en-US" sz="2400" dirty="0" smtClean="0"/>
              <a:t>B is a </a:t>
            </a:r>
            <a:r>
              <a:rPr lang="en-US" sz="2400" b="1" dirty="0" smtClean="0">
                <a:solidFill>
                  <a:srgbClr val="002060"/>
                </a:solidFill>
              </a:rPr>
              <a:t>better feature </a:t>
            </a:r>
            <a:r>
              <a:rPr lang="en-US" sz="2400" dirty="0" smtClean="0"/>
              <a:t>than A,  because it is shared by or associated with more entities. </a:t>
            </a:r>
          </a:p>
          <a:p>
            <a:endParaRPr lang="en-US" dirty="0"/>
          </a:p>
        </p:txBody>
      </p:sp>
      <p:sp>
        <p:nvSpPr>
          <p:cNvPr id="12" name="圆角矩形标注 11"/>
          <p:cNvSpPr/>
          <p:nvPr/>
        </p:nvSpPr>
        <p:spPr>
          <a:xfrm>
            <a:off x="5580112" y="764704"/>
            <a:ext cx="3024336" cy="1152128"/>
          </a:xfrm>
          <a:prstGeom prst="wedgeRoundRectCallout">
            <a:avLst>
              <a:gd name="adj1" fmla="val -35950"/>
              <a:gd name="adj2" fmla="val 72120"/>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t>Does not consider </a:t>
            </a:r>
            <a:r>
              <a:rPr lang="en-US" sz="2400" b="1" dirty="0" smtClean="0"/>
              <a:t>feature quality</a:t>
            </a:r>
            <a:endParaRPr lang="en-US" sz="24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99392"/>
            <a:ext cx="7467600" cy="774720"/>
          </a:xfrm>
        </p:spPr>
        <p:txBody>
          <a:bodyPr>
            <a:normAutofit/>
          </a:bodyPr>
          <a:lstStyle/>
          <a:p>
            <a:r>
              <a:rPr lang="en-US" altLang="zh-CN" b="1" cap="none" dirty="0" smtClean="0">
                <a:latin typeface="Arial" pitchFamily="34" charset="0"/>
                <a:cs typeface="Arial" pitchFamily="34" charset="0"/>
              </a:rPr>
              <a:t>Identifying </a:t>
            </a:r>
            <a:r>
              <a:rPr lang="en-US" altLang="zh-CN" dirty="0" smtClean="0"/>
              <a:t>H</a:t>
            </a:r>
            <a:r>
              <a:rPr lang="en-US" altLang="zh-CN" b="1" cap="none" dirty="0" smtClean="0">
                <a:latin typeface="Arial" pitchFamily="34" charset="0"/>
                <a:cs typeface="Arial" pitchFamily="34" charset="0"/>
              </a:rPr>
              <a:t>igh-quality Features</a:t>
            </a:r>
            <a:endParaRPr lang="zh-CN" altLang="en-US" dirty="0"/>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4" name="Rectangle 8"/>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zh-CN" sz="11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60425" name="Rectangle 9"/>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604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3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539552" y="3212976"/>
            <a:ext cx="8136904" cy="2092881"/>
          </a:xfrm>
          <a:prstGeom prst="rect">
            <a:avLst/>
          </a:prstGeom>
          <a:noFill/>
        </p:spPr>
        <p:txBody>
          <a:bodyPr wrap="square" rtlCol="0">
            <a:spAutoFit/>
          </a:bodyPr>
          <a:lstStyle/>
          <a:p>
            <a:r>
              <a:rPr lang="en-US" sz="2800" b="1" i="1" dirty="0" smtClean="0">
                <a:solidFill>
                  <a:srgbClr val="FF0000"/>
                </a:solidFill>
              </a:rPr>
              <a:t>r</a:t>
            </a:r>
            <a:r>
              <a:rPr lang="en-US" sz="2800" i="1" dirty="0" smtClean="0"/>
              <a:t> </a:t>
            </a:r>
            <a:r>
              <a:rPr lang="en-US" sz="2800" dirty="0" smtClean="0"/>
              <a:t>is used to represent feature quality for feature </a:t>
            </a:r>
            <a:r>
              <a:rPr lang="en-US" sz="2800" i="1" dirty="0" smtClean="0"/>
              <a:t>j</a:t>
            </a:r>
            <a:r>
              <a:rPr lang="en-US" sz="2800" dirty="0" smtClean="0"/>
              <a:t>. </a:t>
            </a:r>
            <a:r>
              <a:rPr lang="en-US" sz="2800" b="1" i="1" dirty="0" smtClean="0">
                <a:solidFill>
                  <a:srgbClr val="FF0000"/>
                </a:solidFill>
              </a:rPr>
              <a:t>h</a:t>
            </a:r>
            <a:r>
              <a:rPr lang="en-US" sz="2800" dirty="0" smtClean="0"/>
              <a:t> is the number of unique entities that have </a:t>
            </a:r>
            <a:r>
              <a:rPr lang="en-US" sz="2800" i="1" dirty="0" err="1" smtClean="0"/>
              <a:t>j</a:t>
            </a:r>
            <a:r>
              <a:rPr lang="en-US" sz="2800" dirty="0" err="1" smtClean="0"/>
              <a:t>th</a:t>
            </a:r>
            <a:r>
              <a:rPr lang="en-US" sz="2800" dirty="0" smtClean="0"/>
              <a:t> feature. </a:t>
            </a:r>
            <a:r>
              <a:rPr lang="en-US" sz="2800" b="1" i="1" dirty="0" smtClean="0">
                <a:solidFill>
                  <a:srgbClr val="FF0000"/>
                </a:solidFill>
              </a:rPr>
              <a:t>T</a:t>
            </a:r>
            <a:r>
              <a:rPr lang="en-US" sz="2800" dirty="0" smtClean="0"/>
              <a:t> is the total number of entities in the seed set.</a:t>
            </a:r>
          </a:p>
          <a:p>
            <a:endParaRPr lang="en-US" dirty="0"/>
          </a:p>
        </p:txBody>
      </p:sp>
      <p:pic>
        <p:nvPicPr>
          <p:cNvPr id="73730" name="Picture 2"/>
          <p:cNvPicPr>
            <a:picLocks noChangeAspect="1" noChangeArrowheads="1"/>
          </p:cNvPicPr>
          <p:nvPr/>
        </p:nvPicPr>
        <p:blipFill>
          <a:blip r:embed="rId2" cstate="print"/>
          <a:srcRect/>
          <a:stretch>
            <a:fillRect/>
          </a:stretch>
        </p:blipFill>
        <p:spPr bwMode="auto">
          <a:xfrm>
            <a:off x="395536" y="1628800"/>
            <a:ext cx="2124075" cy="1333500"/>
          </a:xfrm>
          <a:prstGeom prst="rect">
            <a:avLst/>
          </a:prstGeom>
          <a:noFill/>
          <a:ln w="9525">
            <a:noFill/>
            <a:miter lim="800000"/>
            <a:headEnd/>
            <a:tailEnd/>
          </a:ln>
        </p:spPr>
      </p:pic>
      <p:sp>
        <p:nvSpPr>
          <p:cNvPr id="13" name="TextBox 12"/>
          <p:cNvSpPr txBox="1"/>
          <p:nvPr/>
        </p:nvSpPr>
        <p:spPr>
          <a:xfrm>
            <a:off x="539552" y="836712"/>
            <a:ext cx="6617517" cy="523220"/>
          </a:xfrm>
          <a:prstGeom prst="rect">
            <a:avLst/>
          </a:prstGeom>
          <a:noFill/>
        </p:spPr>
        <p:txBody>
          <a:bodyPr wrap="none" rtlCol="0">
            <a:spAutoFit/>
          </a:bodyPr>
          <a:lstStyle/>
          <a:p>
            <a:r>
              <a:rPr lang="en-US" sz="2800" dirty="0" smtClean="0"/>
              <a:t>Boost weight for high-quality features</a:t>
            </a:r>
            <a:endParaRPr lang="en-US" sz="2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467600" cy="692696"/>
          </a:xfrm>
        </p:spPr>
        <p:txBody>
          <a:bodyPr>
            <a:normAutofit/>
          </a:bodyPr>
          <a:lstStyle/>
          <a:p>
            <a:r>
              <a:rPr lang="en-US" altLang="zh-CN" b="1" cap="none" dirty="0" smtClean="0">
                <a:latin typeface="Arial" pitchFamily="34" charset="0"/>
                <a:cs typeface="Arial" pitchFamily="34" charset="0"/>
              </a:rPr>
              <a:t>Candidate Entity </a:t>
            </a:r>
            <a:r>
              <a:rPr lang="en-US" altLang="zh-CN" dirty="0" smtClean="0"/>
              <a:t>R</a:t>
            </a:r>
            <a:r>
              <a:rPr lang="en-US" altLang="zh-CN" b="1" cap="none" dirty="0" smtClean="0">
                <a:latin typeface="Arial" pitchFamily="34" charset="0"/>
                <a:cs typeface="Arial" pitchFamily="34" charset="0"/>
              </a:rPr>
              <a:t>anking</a:t>
            </a:r>
            <a:endParaRPr lang="zh-CN" altLang="en-US" dirty="0"/>
          </a:p>
        </p:txBody>
      </p:sp>
      <p:sp>
        <p:nvSpPr>
          <p:cNvPr id="12" name="内容占位符 2"/>
          <p:cNvSpPr>
            <a:spLocks noGrp="1"/>
          </p:cNvSpPr>
          <p:nvPr>
            <p:ph sz="quarter" idx="1"/>
          </p:nvPr>
        </p:nvSpPr>
        <p:spPr>
          <a:xfrm>
            <a:off x="179512" y="836712"/>
            <a:ext cx="8568952" cy="1440160"/>
          </a:xfrm>
        </p:spPr>
        <p:txBody>
          <a:bodyPr>
            <a:normAutofit fontScale="85000" lnSpcReduction="20000"/>
          </a:bodyPr>
          <a:lstStyle/>
          <a:p>
            <a:pPr>
              <a:buNone/>
            </a:pPr>
            <a:r>
              <a:rPr lang="en-US" dirty="0" smtClean="0"/>
              <a:t>    </a:t>
            </a:r>
            <a:r>
              <a:rPr lang="en-US" sz="2800" dirty="0" smtClean="0"/>
              <a:t>Each unique candidate entity may generate multiple feature vectors. we need to decide a </a:t>
            </a:r>
            <a:r>
              <a:rPr lang="en-US" sz="2800" b="1" dirty="0" smtClean="0">
                <a:solidFill>
                  <a:srgbClr val="FF0000"/>
                </a:solidFill>
              </a:rPr>
              <a:t>single</a:t>
            </a:r>
            <a:r>
              <a:rPr lang="en-US" sz="2800" dirty="0" smtClean="0"/>
              <a:t> score to present the entity score ( we choose </a:t>
            </a:r>
            <a:r>
              <a:rPr lang="en-US" sz="2800" b="1" dirty="0" smtClean="0">
                <a:solidFill>
                  <a:srgbClr val="FF0000"/>
                </a:solidFill>
              </a:rPr>
              <a:t>median value</a:t>
            </a:r>
            <a:r>
              <a:rPr lang="en-US" sz="2800" dirty="0" smtClean="0"/>
              <a:t>).</a:t>
            </a:r>
            <a:r>
              <a:rPr lang="en-US" sz="2600" dirty="0" smtClean="0"/>
              <a:t> </a:t>
            </a:r>
          </a:p>
          <a:p>
            <a:pPr>
              <a:buNone/>
            </a:pPr>
            <a:r>
              <a:rPr lang="en-US" sz="2800" dirty="0" smtClean="0"/>
              <a:t>    </a:t>
            </a:r>
          </a:p>
        </p:txBody>
      </p:sp>
      <p:sp>
        <p:nvSpPr>
          <p:cNvPr id="604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3"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4" name="Rectangle 8"/>
          <p:cNvSpPr>
            <a:spLocks noChangeArrowheads="1"/>
          </p:cNvSpPr>
          <p:nvPr/>
        </p:nvSpPr>
        <p:spPr bwMode="auto">
          <a:xfrm>
            <a:off x="0" y="857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altLang="zh-CN" sz="11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60425" name="Rectangle 9"/>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100" b="0" i="0" u="none" strike="noStrike" cap="none" normalizeH="0" baseline="0" smtClean="0">
                <a:ln>
                  <a:noFill/>
                </a:ln>
                <a:solidFill>
                  <a:schemeClr val="tx1"/>
                </a:solidFill>
                <a:effectLst/>
                <a:latin typeface="Calibri" pitchFamily="34" charset="0"/>
                <a:ea typeface="宋体" pitchFamily="2" charset="-122"/>
                <a:cs typeface="Times New Roman" pitchFamily="18" charset="0"/>
              </a:rPr>
              <a:t>  </a:t>
            </a:r>
            <a:endParaRPr kumimoji="0" lang="en-US" altLang="zh-CN" sz="1800" b="0" i="0" u="none" strike="noStrike" cap="none" normalizeH="0" baseline="0" smtClean="0">
              <a:ln>
                <a:noFill/>
              </a:ln>
              <a:solidFill>
                <a:schemeClr val="tx1"/>
              </a:solidFill>
              <a:effectLst/>
              <a:latin typeface="Arial" pitchFamily="34" charset="0"/>
            </a:endParaRPr>
          </a:p>
        </p:txBody>
      </p:sp>
      <p:sp>
        <p:nvSpPr>
          <p:cNvPr id="6043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3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4756" name="Picture 4"/>
          <p:cNvPicPr>
            <a:picLocks noChangeAspect="1" noChangeArrowheads="1"/>
          </p:cNvPicPr>
          <p:nvPr/>
        </p:nvPicPr>
        <p:blipFill>
          <a:blip r:embed="rId2" cstate="print"/>
          <a:srcRect/>
          <a:stretch>
            <a:fillRect/>
          </a:stretch>
        </p:blipFill>
        <p:spPr bwMode="auto">
          <a:xfrm>
            <a:off x="2339752" y="2780928"/>
            <a:ext cx="3600400" cy="585065"/>
          </a:xfrm>
          <a:prstGeom prst="rect">
            <a:avLst/>
          </a:prstGeom>
          <a:noFill/>
          <a:ln w="9525">
            <a:noFill/>
            <a:miter lim="800000"/>
            <a:headEnd/>
            <a:tailEnd/>
          </a:ln>
        </p:spPr>
      </p:pic>
      <p:sp>
        <p:nvSpPr>
          <p:cNvPr id="16" name="TextBox 15"/>
          <p:cNvSpPr txBox="1"/>
          <p:nvPr/>
        </p:nvSpPr>
        <p:spPr>
          <a:xfrm>
            <a:off x="539552" y="3645024"/>
            <a:ext cx="8280920" cy="1846659"/>
          </a:xfrm>
          <a:prstGeom prst="rect">
            <a:avLst/>
          </a:prstGeom>
          <a:noFill/>
        </p:spPr>
        <p:txBody>
          <a:bodyPr wrap="square" rtlCol="0">
            <a:spAutoFit/>
          </a:bodyPr>
          <a:lstStyle/>
          <a:p>
            <a:r>
              <a:rPr lang="en-US" sz="2400" b="1" i="1" dirty="0" err="1" smtClean="0">
                <a:solidFill>
                  <a:srgbClr val="0070C0"/>
                </a:solidFill>
              </a:rPr>
              <a:t>M</a:t>
            </a:r>
            <a:r>
              <a:rPr lang="en-US" sz="2400" b="1" i="1" baseline="-25000" dirty="0" err="1" smtClean="0">
                <a:solidFill>
                  <a:srgbClr val="0070C0"/>
                </a:solidFill>
              </a:rPr>
              <a:t>d</a:t>
            </a:r>
            <a:r>
              <a:rPr lang="en-US" sz="2400" dirty="0" smtClean="0"/>
              <a:t> is the median value for all feature vector scores of candidate entity</a:t>
            </a:r>
          </a:p>
          <a:p>
            <a:r>
              <a:rPr lang="en-US" sz="2400" b="1" i="1" dirty="0" smtClean="0">
                <a:solidFill>
                  <a:srgbClr val="0070C0"/>
                </a:solidFill>
              </a:rPr>
              <a:t>n</a:t>
            </a:r>
            <a:r>
              <a:rPr lang="en-US" sz="2400" b="1" dirty="0" smtClean="0">
                <a:solidFill>
                  <a:srgbClr val="0070C0"/>
                </a:solidFill>
              </a:rPr>
              <a:t> </a:t>
            </a:r>
            <a:r>
              <a:rPr lang="en-US" sz="2400" dirty="0" smtClean="0"/>
              <a:t>is the candidate entity’s frequency</a:t>
            </a:r>
          </a:p>
          <a:p>
            <a:r>
              <a:rPr lang="en-US" sz="2400" b="1" i="1" dirty="0" err="1" smtClean="0">
                <a:solidFill>
                  <a:srgbClr val="0070C0"/>
                </a:solidFill>
              </a:rPr>
              <a:t>fs</a:t>
            </a:r>
            <a:r>
              <a:rPr lang="en-US" sz="2400" b="1" i="1" dirty="0" smtClean="0">
                <a:solidFill>
                  <a:srgbClr val="0070C0"/>
                </a:solidFill>
              </a:rPr>
              <a:t>(d) </a:t>
            </a:r>
            <a:r>
              <a:rPr lang="en-US" sz="2400" dirty="0" smtClean="0"/>
              <a:t>is the final score for the candidate entity</a:t>
            </a:r>
          </a:p>
          <a:p>
            <a:endParaRPr lang="en-US" dirty="0"/>
          </a:p>
        </p:txBody>
      </p:sp>
      <p:sp>
        <p:nvSpPr>
          <p:cNvPr id="13" name="TextBox 12"/>
          <p:cNvSpPr txBox="1"/>
          <p:nvPr/>
        </p:nvSpPr>
        <p:spPr>
          <a:xfrm>
            <a:off x="467544" y="2060848"/>
            <a:ext cx="6627135" cy="461665"/>
          </a:xfrm>
          <a:prstGeom prst="rect">
            <a:avLst/>
          </a:prstGeom>
          <a:noFill/>
        </p:spPr>
        <p:txBody>
          <a:bodyPr wrap="none" rtlCol="0">
            <a:spAutoFit/>
          </a:bodyPr>
          <a:lstStyle/>
          <a:p>
            <a:r>
              <a:rPr lang="en-US" sz="2400" dirty="0" smtClean="0"/>
              <a:t>The final ranking score for a candidate entity</a:t>
            </a:r>
            <a:endParaRPr lang="en-US" sz="24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7467600" cy="634082"/>
          </a:xfrm>
        </p:spPr>
        <p:txBody>
          <a:bodyPr/>
          <a:lstStyle/>
          <a:p>
            <a:r>
              <a:rPr lang="en-US" altLang="zh-CN" sz="2800" b="1" cap="none" dirty="0" smtClean="0">
                <a:latin typeface="Arial" pitchFamily="34" charset="0"/>
                <a:cs typeface="Arial" pitchFamily="34" charset="0"/>
              </a:rPr>
              <a:t>Experiment </a:t>
            </a:r>
            <a:r>
              <a:rPr lang="en-US" altLang="zh-CN" sz="2800" dirty="0" smtClean="0"/>
              <a:t>R</a:t>
            </a:r>
            <a:r>
              <a:rPr lang="en-US" altLang="zh-CN" sz="2800" b="1" cap="none" dirty="0" smtClean="0">
                <a:latin typeface="Arial" pitchFamily="34" charset="0"/>
                <a:cs typeface="Arial" pitchFamily="34" charset="0"/>
              </a:rPr>
              <a:t>esults</a:t>
            </a:r>
            <a:endParaRPr lang="en-US" dirty="0"/>
          </a:p>
        </p:txBody>
      </p:sp>
      <p:pic>
        <p:nvPicPr>
          <p:cNvPr id="115714" name="Picture 2"/>
          <p:cNvPicPr>
            <a:picLocks noChangeAspect="1" noChangeArrowheads="1"/>
          </p:cNvPicPr>
          <p:nvPr/>
        </p:nvPicPr>
        <p:blipFill>
          <a:blip r:embed="rId2" cstate="print"/>
          <a:srcRect/>
          <a:stretch>
            <a:fillRect/>
          </a:stretch>
        </p:blipFill>
        <p:spPr bwMode="auto">
          <a:xfrm>
            <a:off x="467544" y="908720"/>
            <a:ext cx="8100391" cy="4893170"/>
          </a:xfrm>
          <a:prstGeom prst="rect">
            <a:avLst/>
          </a:prstGeom>
          <a:noFill/>
          <a:ln w="9525">
            <a:noFill/>
            <a:miter lim="800000"/>
            <a:headEnd/>
            <a:tailEnd/>
          </a:ln>
        </p:spPr>
      </p:pic>
      <p:sp>
        <p:nvSpPr>
          <p:cNvPr id="4" name="圆角矩形标注 3"/>
          <p:cNvSpPr/>
          <p:nvPr/>
        </p:nvSpPr>
        <p:spPr>
          <a:xfrm>
            <a:off x="3707904" y="3933056"/>
            <a:ext cx="5112568" cy="2160240"/>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S-EM and Bayesian Sets have much better results than baseline methods. Bayesian Sets is even better with feature boosting.</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32656"/>
            <a:ext cx="7467600" cy="576064"/>
          </a:xfrm>
        </p:spPr>
        <p:txBody>
          <a:bodyPr/>
          <a:lstStyle/>
          <a:p>
            <a:r>
              <a:rPr lang="en-US" dirty="0" smtClean="0"/>
              <a:t>Road Map</a:t>
            </a:r>
            <a:endParaRPr lang="en-US" dirty="0"/>
          </a:p>
        </p:txBody>
      </p:sp>
      <p:sp>
        <p:nvSpPr>
          <p:cNvPr id="3" name="内容占位符 2"/>
          <p:cNvSpPr>
            <a:spLocks noGrp="1"/>
          </p:cNvSpPr>
          <p:nvPr>
            <p:ph sz="quarter" idx="1"/>
          </p:nvPr>
        </p:nvSpPr>
        <p:spPr>
          <a:xfrm>
            <a:off x="467544" y="1124744"/>
            <a:ext cx="8676456" cy="4032448"/>
          </a:xfrm>
        </p:spPr>
        <p:txBody>
          <a:bodyPr>
            <a:normAutofit/>
          </a:bodyPr>
          <a:lstStyle/>
          <a:p>
            <a:r>
              <a:rPr lang="en-US" sz="2800" dirty="0" smtClean="0"/>
              <a:t>Introduction</a:t>
            </a:r>
          </a:p>
          <a:p>
            <a:r>
              <a:rPr lang="en-US" sz="2800" dirty="0" smtClean="0"/>
              <a:t>Aspect Extraction</a:t>
            </a:r>
          </a:p>
          <a:p>
            <a:r>
              <a:rPr lang="en-US" sz="2800" dirty="0" smtClean="0"/>
              <a:t>Identify Noun Aspect Implying Opinion</a:t>
            </a:r>
          </a:p>
          <a:p>
            <a:r>
              <a:rPr lang="en-US" sz="2800" dirty="0" smtClean="0"/>
              <a:t>Extract Resource Term</a:t>
            </a:r>
          </a:p>
          <a:p>
            <a:r>
              <a:rPr lang="en-US" sz="2800" dirty="0" smtClean="0"/>
              <a:t>Entity Extraction</a:t>
            </a:r>
          </a:p>
          <a:p>
            <a:r>
              <a:rPr lang="en-US" sz="2800" b="1" dirty="0" smtClean="0">
                <a:solidFill>
                  <a:srgbClr val="FF0000"/>
                </a:solidFill>
              </a:rPr>
              <a:t>Identify Topic Documents from a Collection</a:t>
            </a:r>
            <a:endParaRPr lang="en-US" sz="2800" b="1" dirty="0">
              <a:solidFill>
                <a:srgbClr val="FF0000"/>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16632"/>
            <a:ext cx="7467600" cy="652934"/>
          </a:xfrm>
        </p:spPr>
        <p:txBody>
          <a:bodyPr/>
          <a:lstStyle/>
          <a:p>
            <a:r>
              <a:rPr lang="en-US" dirty="0" smtClean="0"/>
              <a:t>Introduction</a:t>
            </a:r>
            <a:endParaRPr lang="en-US" dirty="0"/>
          </a:p>
        </p:txBody>
      </p:sp>
      <p:sp>
        <p:nvSpPr>
          <p:cNvPr id="3" name="内容占位符 2"/>
          <p:cNvSpPr>
            <a:spLocks noGrp="1"/>
          </p:cNvSpPr>
          <p:nvPr>
            <p:ph sz="quarter" idx="1"/>
          </p:nvPr>
        </p:nvSpPr>
        <p:spPr>
          <a:xfrm>
            <a:off x="179512" y="980728"/>
            <a:ext cx="8784976" cy="4104456"/>
          </a:xfrm>
        </p:spPr>
        <p:txBody>
          <a:bodyPr/>
          <a:lstStyle/>
          <a:p>
            <a:pPr>
              <a:buNone/>
            </a:pPr>
            <a:r>
              <a:rPr lang="en-US" dirty="0" smtClean="0"/>
              <a:t>   </a:t>
            </a:r>
            <a:r>
              <a:rPr lang="en-US" sz="2800" dirty="0" smtClean="0"/>
              <a:t>In many Web applications, the documents are not well categorized because the user does not know what the future tasks will be.   </a:t>
            </a:r>
          </a:p>
          <a:p>
            <a:pPr>
              <a:buNone/>
            </a:pPr>
            <a:r>
              <a:rPr lang="en-US" dirty="0" smtClean="0"/>
              <a:t>    </a:t>
            </a:r>
          </a:p>
          <a:p>
            <a:pPr>
              <a:buNone/>
            </a:pPr>
            <a:r>
              <a:rPr lang="en-US" dirty="0" smtClean="0"/>
              <a:t>   </a:t>
            </a:r>
            <a:r>
              <a:rPr lang="en-US" sz="2800" dirty="0" smtClean="0"/>
              <a:t>We have to find all opinion documents related to the type of products from data store, which contains a </a:t>
            </a:r>
            <a:r>
              <a:rPr lang="en-US" sz="2800" b="1" dirty="0" smtClean="0">
                <a:solidFill>
                  <a:srgbClr val="0070C0"/>
                </a:solidFill>
              </a:rPr>
              <a:t>mixed</a:t>
            </a:r>
            <a:r>
              <a:rPr lang="en-US" sz="2800" dirty="0" smtClean="0"/>
              <a:t> set of documents from a large number of topics. </a:t>
            </a:r>
          </a:p>
          <a:p>
            <a:pPr>
              <a:buNone/>
            </a:pP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7467600" cy="580926"/>
          </a:xfrm>
        </p:spPr>
        <p:txBody>
          <a:bodyPr/>
          <a:lstStyle/>
          <a:p>
            <a:r>
              <a:rPr lang="en-US" dirty="0" smtClean="0"/>
              <a:t>Keyword Search Method</a:t>
            </a:r>
            <a:endParaRPr lang="en-US" dirty="0"/>
          </a:p>
        </p:txBody>
      </p:sp>
      <p:sp>
        <p:nvSpPr>
          <p:cNvPr id="3" name="内容占位符 2"/>
          <p:cNvSpPr>
            <a:spLocks noGrp="1"/>
          </p:cNvSpPr>
          <p:nvPr>
            <p:ph sz="quarter" idx="1"/>
          </p:nvPr>
        </p:nvSpPr>
        <p:spPr>
          <a:xfrm>
            <a:off x="107504" y="836712"/>
            <a:ext cx="8640960" cy="5184576"/>
          </a:xfrm>
        </p:spPr>
        <p:txBody>
          <a:bodyPr>
            <a:normAutofit lnSpcReduction="10000"/>
          </a:bodyPr>
          <a:lstStyle/>
          <a:p>
            <a:pPr>
              <a:buNone/>
            </a:pPr>
            <a:r>
              <a:rPr lang="en-US" dirty="0" smtClean="0"/>
              <a:t>   </a:t>
            </a:r>
            <a:r>
              <a:rPr lang="en-US" sz="2800" dirty="0" smtClean="0"/>
              <a:t>The user issues some keywords to retrieve the relevant documents. </a:t>
            </a:r>
          </a:p>
          <a:p>
            <a:pPr>
              <a:buNone/>
            </a:pPr>
            <a:r>
              <a:rPr lang="en-US" sz="2800" dirty="0" smtClean="0"/>
              <a:t>   </a:t>
            </a:r>
          </a:p>
          <a:p>
            <a:pPr>
              <a:buNone/>
            </a:pPr>
            <a:r>
              <a:rPr lang="en-US" b="1" dirty="0" smtClean="0">
                <a:solidFill>
                  <a:srgbClr val="FF0000"/>
                </a:solidFill>
              </a:rPr>
              <a:t>   </a:t>
            </a:r>
            <a:r>
              <a:rPr lang="en-US" sz="2800" b="1" dirty="0" smtClean="0">
                <a:solidFill>
                  <a:srgbClr val="FF0000"/>
                </a:solidFill>
              </a:rPr>
              <a:t>Low precision</a:t>
            </a:r>
            <a:endParaRPr lang="en-US" sz="2800" dirty="0" smtClean="0"/>
          </a:p>
          <a:p>
            <a:pPr>
              <a:buNone/>
            </a:pPr>
            <a:r>
              <a:rPr lang="en-US" sz="2800" dirty="0" smtClean="0"/>
              <a:t>   E.g., if we use the word “</a:t>
            </a:r>
            <a:r>
              <a:rPr lang="en-US" sz="2800" b="1" dirty="0" smtClean="0">
                <a:solidFill>
                  <a:srgbClr val="0070C0"/>
                </a:solidFill>
              </a:rPr>
              <a:t>TV</a:t>
            </a:r>
            <a:r>
              <a:rPr lang="en-US" sz="2800" dirty="0" smtClean="0"/>
              <a:t>” to collect relevant reviews, we may retrieve many irrelevant documents such as “</a:t>
            </a:r>
            <a:r>
              <a:rPr lang="en-US" sz="2800" b="1" dirty="0" smtClean="0">
                <a:solidFill>
                  <a:srgbClr val="00B050"/>
                </a:solidFill>
              </a:rPr>
              <a:t>PS3</a:t>
            </a:r>
            <a:r>
              <a:rPr lang="en-US" sz="2800" dirty="0" smtClean="0"/>
              <a:t>” and “</a:t>
            </a:r>
            <a:r>
              <a:rPr lang="en-US" sz="2800" b="1" dirty="0" smtClean="0">
                <a:solidFill>
                  <a:srgbClr val="00B050"/>
                </a:solidFill>
              </a:rPr>
              <a:t>home theater</a:t>
            </a:r>
            <a:r>
              <a:rPr lang="en-US" sz="2800" dirty="0" smtClean="0"/>
              <a:t>” because they can contain the word “TV”. </a:t>
            </a:r>
          </a:p>
          <a:p>
            <a:pPr>
              <a:buNone/>
            </a:pPr>
            <a:endParaRPr lang="en-US" dirty="0" smtClean="0"/>
          </a:p>
          <a:p>
            <a:pPr>
              <a:buNone/>
            </a:pPr>
            <a:r>
              <a:rPr lang="en-US" dirty="0" smtClean="0"/>
              <a:t>   </a:t>
            </a:r>
            <a:r>
              <a:rPr lang="en-US" sz="2800" b="1" dirty="0" smtClean="0">
                <a:solidFill>
                  <a:srgbClr val="0070C0"/>
                </a:solidFill>
              </a:rPr>
              <a:t>Low recall</a:t>
            </a:r>
            <a:endParaRPr lang="en-US" sz="2800" dirty="0" smtClean="0"/>
          </a:p>
          <a:p>
            <a:pPr>
              <a:buNone/>
            </a:pPr>
            <a:r>
              <a:rPr lang="en-US" sz="2800" dirty="0" smtClean="0"/>
              <a:t>   Many documents that do not contain the word “TV” may be TV related documents</a:t>
            </a: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7467600" cy="652934"/>
          </a:xfrm>
        </p:spPr>
        <p:txBody>
          <a:bodyPr/>
          <a:lstStyle/>
          <a:p>
            <a:r>
              <a:rPr lang="en-US" dirty="0" smtClean="0"/>
              <a:t>Text Classification Method </a:t>
            </a:r>
            <a:endParaRPr lang="en-US" dirty="0"/>
          </a:p>
        </p:txBody>
      </p:sp>
      <p:sp>
        <p:nvSpPr>
          <p:cNvPr id="3" name="内容占位符 2"/>
          <p:cNvSpPr>
            <a:spLocks noGrp="1"/>
          </p:cNvSpPr>
          <p:nvPr>
            <p:ph sz="quarter" idx="1"/>
          </p:nvPr>
        </p:nvSpPr>
        <p:spPr>
          <a:xfrm>
            <a:off x="251520" y="1124744"/>
            <a:ext cx="8712968" cy="3816424"/>
          </a:xfrm>
        </p:spPr>
        <p:txBody>
          <a:bodyPr>
            <a:normAutofit/>
          </a:bodyPr>
          <a:lstStyle/>
          <a:p>
            <a:pPr>
              <a:buNone/>
            </a:pPr>
            <a:r>
              <a:rPr lang="en-US" dirty="0" smtClean="0"/>
              <a:t>   </a:t>
            </a:r>
            <a:r>
              <a:rPr lang="en-US" sz="2800" dirty="0" smtClean="0"/>
              <a:t>We can model the problem as a traditional text classification problem The user manually labels some relevant and irrelevant documents for training. </a:t>
            </a:r>
          </a:p>
          <a:p>
            <a:pPr>
              <a:buNone/>
            </a:pPr>
            <a:endParaRPr lang="en-US" sz="2800" dirty="0" smtClean="0"/>
          </a:p>
          <a:p>
            <a:pPr>
              <a:buNone/>
            </a:pPr>
            <a:r>
              <a:rPr lang="en-US" sz="2800" dirty="0" smtClean="0"/>
              <a:t>  </a:t>
            </a:r>
            <a:r>
              <a:rPr lang="en-US" sz="2800" b="1" dirty="0" smtClean="0">
                <a:solidFill>
                  <a:srgbClr val="00B050"/>
                </a:solidFill>
              </a:rPr>
              <a:t> Disadvantage</a:t>
            </a:r>
          </a:p>
          <a:p>
            <a:pPr>
              <a:buNone/>
            </a:pPr>
            <a:r>
              <a:rPr lang="en-US" sz="2800" dirty="0" smtClean="0"/>
              <a:t>   Manual labeling is </a:t>
            </a:r>
            <a:r>
              <a:rPr lang="en-US" sz="2800" b="1" dirty="0" smtClean="0">
                <a:solidFill>
                  <a:srgbClr val="0070C0"/>
                </a:solidFill>
              </a:rPr>
              <a:t>labor-intensive</a:t>
            </a:r>
            <a:r>
              <a:rPr lang="en-US" sz="2800" dirty="0" smtClean="0"/>
              <a:t> and </a:t>
            </a:r>
            <a:r>
              <a:rPr lang="en-US" sz="2800" b="1" dirty="0" smtClean="0">
                <a:solidFill>
                  <a:srgbClr val="FF0000"/>
                </a:solidFill>
              </a:rPr>
              <a:t>time-consuming</a:t>
            </a:r>
            <a:r>
              <a:rPr lang="en-US" sz="2800" dirty="0" smtClean="0"/>
              <a:t>, even impractical  in practice. </a:t>
            </a:r>
          </a:p>
          <a:p>
            <a:pPr>
              <a:buNone/>
            </a:pP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0"/>
            <a:ext cx="8064896" cy="796950"/>
          </a:xfrm>
        </p:spPr>
        <p:txBody>
          <a:bodyPr/>
          <a:lstStyle/>
          <a:p>
            <a:r>
              <a:rPr lang="en-US" dirty="0" smtClean="0"/>
              <a:t>Need Fine Granularity for Opinion Mining </a:t>
            </a:r>
            <a:endParaRPr lang="en-US" dirty="0"/>
          </a:p>
        </p:txBody>
      </p:sp>
      <p:sp>
        <p:nvSpPr>
          <p:cNvPr id="3" name="内容占位符 2"/>
          <p:cNvSpPr>
            <a:spLocks noGrp="1"/>
          </p:cNvSpPr>
          <p:nvPr>
            <p:ph sz="quarter" idx="1"/>
          </p:nvPr>
        </p:nvSpPr>
        <p:spPr>
          <a:xfrm>
            <a:off x="467544" y="908720"/>
            <a:ext cx="8424936" cy="4873752"/>
          </a:xfrm>
        </p:spPr>
        <p:txBody>
          <a:bodyPr/>
          <a:lstStyle/>
          <a:p>
            <a:r>
              <a:rPr lang="en-US" sz="2800" dirty="0" smtClean="0"/>
              <a:t>Opinion mining at document level and sentence level is useful in many cases </a:t>
            </a:r>
          </a:p>
          <a:p>
            <a:r>
              <a:rPr lang="en-US" sz="2800" b="1" dirty="0" smtClean="0">
                <a:solidFill>
                  <a:schemeClr val="accent2">
                    <a:lumMod val="50000"/>
                  </a:schemeClr>
                </a:solidFill>
              </a:rPr>
              <a:t>It still leaves much to be desired</a:t>
            </a:r>
            <a:r>
              <a:rPr lang="en-US" sz="2800" dirty="0" smtClean="0"/>
              <a:t>! </a:t>
            </a:r>
          </a:p>
          <a:p>
            <a:pPr>
              <a:buNone/>
            </a:pPr>
            <a:endParaRPr lang="en-US" dirty="0" smtClean="0"/>
          </a:p>
          <a:p>
            <a:pPr>
              <a:buNone/>
            </a:pPr>
            <a:endParaRPr lang="en-US" dirty="0" smtClean="0"/>
          </a:p>
          <a:p>
            <a:endParaRPr lang="en-US" dirty="0" smtClean="0"/>
          </a:p>
          <a:p>
            <a:pPr>
              <a:buNone/>
            </a:pPr>
            <a:r>
              <a:rPr lang="en-US" dirty="0" smtClean="0"/>
              <a:t>    </a:t>
            </a:r>
            <a:endParaRPr lang="en-US" dirty="0"/>
          </a:p>
        </p:txBody>
      </p:sp>
      <p:pic>
        <p:nvPicPr>
          <p:cNvPr id="4" name="图片 3" descr="3startReview.JPG"/>
          <p:cNvPicPr>
            <a:picLocks noChangeAspect="1"/>
          </p:cNvPicPr>
          <p:nvPr/>
        </p:nvPicPr>
        <p:blipFill>
          <a:blip r:embed="rId2" cstate="print"/>
          <a:stretch>
            <a:fillRect/>
          </a:stretch>
        </p:blipFill>
        <p:spPr>
          <a:xfrm>
            <a:off x="827584" y="2420888"/>
            <a:ext cx="7776864" cy="3833958"/>
          </a:xfrm>
          <a:prstGeom prst="rect">
            <a:avLst/>
          </a:prstGeom>
        </p:spPr>
      </p:pic>
      <p:cxnSp>
        <p:nvCxnSpPr>
          <p:cNvPr id="5" name="Straight Arrow Connector 26"/>
          <p:cNvCxnSpPr/>
          <p:nvPr/>
        </p:nvCxnSpPr>
        <p:spPr>
          <a:xfrm>
            <a:off x="4572000" y="4077072"/>
            <a:ext cx="1728192" cy="0"/>
          </a:xfrm>
          <a:prstGeom prst="straightConnector1">
            <a:avLst/>
          </a:prstGeom>
          <a:ln w="57150">
            <a:solidFill>
              <a:srgbClr val="C00000"/>
            </a:solidFill>
            <a:tailEnd type="non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9" name="Straight Arrow Connector 24"/>
          <p:cNvCxnSpPr/>
          <p:nvPr/>
        </p:nvCxnSpPr>
        <p:spPr>
          <a:xfrm flipV="1">
            <a:off x="6300192" y="3284984"/>
            <a:ext cx="504056" cy="749424"/>
          </a:xfrm>
          <a:prstGeom prst="straightConnector1">
            <a:avLst/>
          </a:prstGeom>
          <a:ln w="57150">
            <a:solidFill>
              <a:srgbClr val="C00000"/>
            </a:solidFill>
            <a:tailEnd type="arrow"/>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grpSp>
        <p:nvGrpSpPr>
          <p:cNvPr id="11" name="Group 23"/>
          <p:cNvGrpSpPr/>
          <p:nvPr/>
        </p:nvGrpSpPr>
        <p:grpSpPr>
          <a:xfrm>
            <a:off x="6300192" y="2780927"/>
            <a:ext cx="1872208" cy="461665"/>
            <a:chOff x="3505200" y="2286000"/>
            <a:chExt cx="3124200" cy="569965"/>
          </a:xfrm>
        </p:grpSpPr>
        <p:sp>
          <p:nvSpPr>
            <p:cNvPr id="12" name="Rectangle 22"/>
            <p:cNvSpPr/>
            <p:nvPr/>
          </p:nvSpPr>
          <p:spPr>
            <a:xfrm>
              <a:off x="3566793" y="2286000"/>
              <a:ext cx="2967078" cy="569965"/>
            </a:xfrm>
            <a:prstGeom prst="rect">
              <a:avLst/>
            </a:prstGeom>
            <a:solidFill>
              <a:schemeClr val="bg1"/>
            </a:solidFill>
          </p:spPr>
          <p:txBody>
            <a:bodyPr wrap="none">
              <a:spAutoFit/>
            </a:bodyPr>
            <a:lstStyle/>
            <a:p>
              <a:r>
                <a:rPr lang="en-US" altLang="zh-CN" sz="2400" b="1" dirty="0" smtClean="0">
                  <a:ea typeface="宋体" pitchFamily="2" charset="-122"/>
                </a:rPr>
                <a:t> Negative </a:t>
              </a:r>
            </a:p>
          </p:txBody>
        </p:sp>
        <p:sp>
          <p:nvSpPr>
            <p:cNvPr id="13" name="Rounded Rectangle 13"/>
            <p:cNvSpPr/>
            <p:nvPr/>
          </p:nvSpPr>
          <p:spPr>
            <a:xfrm>
              <a:off x="3505200" y="2286000"/>
              <a:ext cx="3124200" cy="533400"/>
            </a:xfrm>
            <a:prstGeom prst="round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26"/>
          <p:cNvCxnSpPr/>
          <p:nvPr/>
        </p:nvCxnSpPr>
        <p:spPr>
          <a:xfrm>
            <a:off x="2051720" y="4797152"/>
            <a:ext cx="2448272" cy="0"/>
          </a:xfrm>
          <a:prstGeom prst="straightConnector1">
            <a:avLst/>
          </a:prstGeom>
          <a:ln w="57150">
            <a:solidFill>
              <a:srgbClr val="00B050"/>
            </a:solidFill>
            <a:tailEnd type="non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17" name="Straight Arrow Connector 24"/>
          <p:cNvCxnSpPr/>
          <p:nvPr/>
        </p:nvCxnSpPr>
        <p:spPr>
          <a:xfrm flipV="1">
            <a:off x="2195736" y="3861048"/>
            <a:ext cx="504056" cy="749424"/>
          </a:xfrm>
          <a:prstGeom prst="straightConnector1">
            <a:avLst/>
          </a:prstGeom>
          <a:ln w="57150">
            <a:solidFill>
              <a:srgbClr val="00B050"/>
            </a:solidFill>
            <a:tailEnd type="arrow"/>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grpSp>
        <p:nvGrpSpPr>
          <p:cNvPr id="18" name="Group 23"/>
          <p:cNvGrpSpPr/>
          <p:nvPr/>
        </p:nvGrpSpPr>
        <p:grpSpPr>
          <a:xfrm>
            <a:off x="2411760" y="3284984"/>
            <a:ext cx="1872208" cy="461665"/>
            <a:chOff x="3505200" y="2286000"/>
            <a:chExt cx="3124200" cy="569965"/>
          </a:xfrm>
        </p:grpSpPr>
        <p:sp>
          <p:nvSpPr>
            <p:cNvPr id="19" name="Rectangle 22"/>
            <p:cNvSpPr/>
            <p:nvPr/>
          </p:nvSpPr>
          <p:spPr>
            <a:xfrm>
              <a:off x="3566793" y="2286000"/>
              <a:ext cx="2769130" cy="569965"/>
            </a:xfrm>
            <a:prstGeom prst="rect">
              <a:avLst/>
            </a:prstGeom>
            <a:solidFill>
              <a:schemeClr val="bg1"/>
            </a:solidFill>
          </p:spPr>
          <p:txBody>
            <a:bodyPr wrap="none">
              <a:spAutoFit/>
            </a:bodyPr>
            <a:lstStyle/>
            <a:p>
              <a:r>
                <a:rPr lang="en-US" altLang="zh-CN" sz="2400" b="1" dirty="0" smtClean="0">
                  <a:ea typeface="宋体" pitchFamily="2" charset="-122"/>
                </a:rPr>
                <a:t> Positive </a:t>
              </a:r>
            </a:p>
          </p:txBody>
        </p:sp>
        <p:sp>
          <p:nvSpPr>
            <p:cNvPr id="20" name="Rounded Rectangle 13"/>
            <p:cNvSpPr/>
            <p:nvPr/>
          </p:nvSpPr>
          <p:spPr>
            <a:xfrm>
              <a:off x="3505200" y="2286000"/>
              <a:ext cx="3124200" cy="533400"/>
            </a:xfrm>
            <a:prstGeom prst="roundRect">
              <a:avLst/>
            </a:prstGeom>
            <a:noFill/>
            <a:ln w="57150">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88640"/>
            <a:ext cx="7467600" cy="638944"/>
          </a:xfrm>
        </p:spPr>
        <p:txBody>
          <a:bodyPr/>
          <a:lstStyle/>
          <a:p>
            <a:r>
              <a:rPr lang="en-US" dirty="0" smtClean="0"/>
              <a:t>Text Clustering</a:t>
            </a:r>
            <a:endParaRPr lang="en-US" dirty="0"/>
          </a:p>
        </p:txBody>
      </p:sp>
      <p:sp>
        <p:nvSpPr>
          <p:cNvPr id="3" name="内容占位符 2"/>
          <p:cNvSpPr>
            <a:spLocks noGrp="1"/>
          </p:cNvSpPr>
          <p:nvPr>
            <p:ph sz="quarter" idx="1"/>
          </p:nvPr>
        </p:nvSpPr>
        <p:spPr>
          <a:xfrm>
            <a:off x="251520" y="1052736"/>
            <a:ext cx="8784976" cy="4536504"/>
          </a:xfrm>
        </p:spPr>
        <p:txBody>
          <a:bodyPr>
            <a:normAutofit lnSpcReduction="10000"/>
          </a:bodyPr>
          <a:lstStyle/>
          <a:p>
            <a:pPr>
              <a:buNone/>
            </a:pPr>
            <a:r>
              <a:rPr lang="en-US" dirty="0" smtClean="0"/>
              <a:t>   </a:t>
            </a:r>
            <a:r>
              <a:rPr lang="en-US" sz="2800" dirty="0" smtClean="0"/>
              <a:t>Group text documents into different categories. </a:t>
            </a:r>
          </a:p>
          <a:p>
            <a:pPr>
              <a:buNone/>
            </a:pPr>
            <a:endParaRPr lang="en-US" sz="2800" dirty="0" smtClean="0"/>
          </a:p>
          <a:p>
            <a:pPr>
              <a:buNone/>
            </a:pPr>
            <a:r>
              <a:rPr lang="en-US" sz="2800" dirty="0" smtClean="0"/>
              <a:t>   It can also be employed as a classifier. We can classify a test document to a cluster which is closest to it. </a:t>
            </a:r>
          </a:p>
          <a:p>
            <a:pPr>
              <a:buNone/>
            </a:pPr>
            <a:endParaRPr lang="en-US" dirty="0" smtClean="0"/>
          </a:p>
          <a:p>
            <a:pPr>
              <a:buNone/>
            </a:pPr>
            <a:endParaRPr lang="en-US" sz="2800" dirty="0" smtClean="0"/>
          </a:p>
          <a:p>
            <a:pPr>
              <a:buNone/>
            </a:pPr>
            <a:r>
              <a:rPr lang="en-US" sz="2800" b="1" dirty="0" smtClean="0">
                <a:solidFill>
                  <a:srgbClr val="00B050"/>
                </a:solidFill>
              </a:rPr>
              <a:t>   Disadvantage</a:t>
            </a:r>
            <a:endParaRPr lang="en-US" sz="2800" dirty="0" smtClean="0"/>
          </a:p>
          <a:p>
            <a:pPr>
              <a:buNone/>
            </a:pPr>
            <a:r>
              <a:rPr lang="en-US" sz="2800" dirty="0" smtClean="0"/>
              <a:t>   </a:t>
            </a:r>
            <a:r>
              <a:rPr lang="en-US" sz="2800" b="1" dirty="0" smtClean="0">
                <a:solidFill>
                  <a:srgbClr val="FF0000"/>
                </a:solidFill>
              </a:rPr>
              <a:t>Not accurate, cluster(topic) number is unknown</a:t>
            </a:r>
            <a:endParaRPr lang="en-US" sz="2800" b="1" dirty="0" smtClean="0"/>
          </a:p>
          <a:p>
            <a:pPr>
              <a:buNone/>
            </a:pPr>
            <a:r>
              <a:rPr lang="en-US" dirty="0" smtClean="0"/>
              <a:t> </a:t>
            </a:r>
          </a:p>
          <a:p>
            <a:pPr>
              <a:buNone/>
            </a:pP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16632"/>
            <a:ext cx="7467600" cy="580926"/>
          </a:xfrm>
        </p:spPr>
        <p:txBody>
          <a:bodyPr>
            <a:normAutofit fontScale="90000"/>
          </a:bodyPr>
          <a:lstStyle/>
          <a:p>
            <a:r>
              <a:rPr lang="en-US" dirty="0" smtClean="0"/>
              <a:t> PU Learning Can Model Our Problem Well </a:t>
            </a:r>
            <a:endParaRPr lang="en-US" dirty="0"/>
          </a:p>
        </p:txBody>
      </p:sp>
      <p:sp>
        <p:nvSpPr>
          <p:cNvPr id="3" name="内容占位符 2"/>
          <p:cNvSpPr>
            <a:spLocks noGrp="1"/>
          </p:cNvSpPr>
          <p:nvPr>
            <p:ph sz="quarter" idx="1"/>
          </p:nvPr>
        </p:nvSpPr>
        <p:spPr>
          <a:xfrm>
            <a:off x="395536" y="908720"/>
            <a:ext cx="8352928" cy="4536504"/>
          </a:xfrm>
        </p:spPr>
        <p:txBody>
          <a:bodyPr>
            <a:normAutofit lnSpcReduction="10000"/>
          </a:bodyPr>
          <a:lstStyle/>
          <a:p>
            <a:pPr>
              <a:buNone/>
            </a:pPr>
            <a:r>
              <a:rPr lang="en-US" sz="2800" b="1" dirty="0" smtClean="0">
                <a:solidFill>
                  <a:srgbClr val="FF0000"/>
                </a:solidFill>
              </a:rPr>
              <a:t>  PU Learning </a:t>
            </a:r>
            <a:r>
              <a:rPr lang="en-US" sz="2800" dirty="0" smtClean="0"/>
              <a:t>(</a:t>
            </a:r>
            <a:r>
              <a:rPr lang="en-US" sz="2800" i="1" dirty="0" smtClean="0"/>
              <a:t>learning from positive and unlabeled examples</a:t>
            </a:r>
            <a:r>
              <a:rPr lang="en-US" sz="2800" dirty="0" smtClean="0"/>
              <a:t>) </a:t>
            </a:r>
          </a:p>
          <a:p>
            <a:pPr>
              <a:buNone/>
            </a:pPr>
            <a:endParaRPr lang="en-US" sz="2800" dirty="0" smtClean="0"/>
          </a:p>
          <a:p>
            <a:pPr>
              <a:buNone/>
            </a:pPr>
            <a:r>
              <a:rPr lang="en-US" sz="2800" dirty="0" smtClean="0"/>
              <a:t>   A set of labeled positive examples and a set of unlabeled examples, but no labeled negative examples. </a:t>
            </a:r>
          </a:p>
          <a:p>
            <a:pPr>
              <a:buNone/>
            </a:pPr>
            <a:endParaRPr lang="en-US" sz="2800" dirty="0" smtClean="0"/>
          </a:p>
          <a:p>
            <a:pPr>
              <a:buNone/>
            </a:pPr>
            <a:r>
              <a:rPr lang="en-US" sz="2800" dirty="0" smtClean="0"/>
              <a:t>   S-EM is the representative algorithm and</a:t>
            </a:r>
          </a:p>
          <a:p>
            <a:pPr>
              <a:buNone/>
            </a:pPr>
            <a:r>
              <a:rPr lang="en-US" sz="2800" dirty="0" smtClean="0"/>
              <a:t>   can be applied directly given initial </a:t>
            </a:r>
            <a:r>
              <a:rPr lang="en-US" sz="2800" dirty="0" err="1" smtClean="0"/>
              <a:t>postive</a:t>
            </a:r>
            <a:r>
              <a:rPr lang="en-US" sz="2800" dirty="0" smtClean="0"/>
              <a:t> examples.  </a:t>
            </a:r>
          </a:p>
          <a:p>
            <a:pPr>
              <a:buNone/>
            </a:pPr>
            <a:endParaRPr lang="en-US" sz="2800" dirty="0"/>
          </a:p>
        </p:txBody>
      </p:sp>
      <p:sp>
        <p:nvSpPr>
          <p:cNvPr id="4" name="圆角矩形标注 3"/>
          <p:cNvSpPr/>
          <p:nvPr/>
        </p:nvSpPr>
        <p:spPr>
          <a:xfrm>
            <a:off x="4067944" y="2348880"/>
            <a:ext cx="4752528" cy="1728192"/>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However, S-EM does not produce satisfactory results.</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7776864" cy="580926"/>
          </a:xfrm>
        </p:spPr>
        <p:txBody>
          <a:bodyPr>
            <a:normAutofit/>
          </a:bodyPr>
          <a:lstStyle/>
          <a:p>
            <a:r>
              <a:rPr lang="en-US" dirty="0" smtClean="0"/>
              <a:t>Problem with S-EM </a:t>
            </a:r>
            <a:endParaRPr lang="en-US" dirty="0"/>
          </a:p>
        </p:txBody>
      </p:sp>
      <p:sp>
        <p:nvSpPr>
          <p:cNvPr id="3" name="内容占位符 2"/>
          <p:cNvSpPr>
            <a:spLocks noGrp="1"/>
          </p:cNvSpPr>
          <p:nvPr>
            <p:ph sz="quarter" idx="1"/>
          </p:nvPr>
        </p:nvSpPr>
        <p:spPr>
          <a:xfrm>
            <a:off x="179512" y="980728"/>
            <a:ext cx="8856984" cy="5256584"/>
          </a:xfrm>
        </p:spPr>
        <p:txBody>
          <a:bodyPr>
            <a:normAutofit fontScale="92500" lnSpcReduction="10000"/>
          </a:bodyPr>
          <a:lstStyle/>
          <a:p>
            <a:pPr>
              <a:buNone/>
            </a:pPr>
            <a:r>
              <a:rPr lang="en-US" sz="2600" dirty="0" smtClean="0"/>
              <a:t>    </a:t>
            </a:r>
            <a:r>
              <a:rPr lang="en-US" sz="3000" dirty="0" smtClean="0"/>
              <a:t>S-EM uses  Naïve </a:t>
            </a:r>
            <a:r>
              <a:rPr lang="en-US" sz="3000" dirty="0" err="1" smtClean="0"/>
              <a:t>Bayes</a:t>
            </a:r>
            <a:r>
              <a:rPr lang="en-US" sz="3000" dirty="0" smtClean="0"/>
              <a:t> (NB) classifier.</a:t>
            </a:r>
          </a:p>
          <a:p>
            <a:pPr>
              <a:buNone/>
            </a:pPr>
            <a:r>
              <a:rPr lang="en-US" sz="3000" b="1" dirty="0" smtClean="0"/>
              <a:t>    </a:t>
            </a:r>
            <a:r>
              <a:rPr lang="en-US" sz="3000" b="1" dirty="0" smtClean="0">
                <a:solidFill>
                  <a:srgbClr val="FF0000"/>
                </a:solidFill>
              </a:rPr>
              <a:t>NB assumption:</a:t>
            </a:r>
          </a:p>
          <a:p>
            <a:pPr lvl="0">
              <a:buNone/>
            </a:pPr>
            <a:r>
              <a:rPr lang="en-US" sz="2600" dirty="0" smtClean="0"/>
              <a:t>    “</a:t>
            </a:r>
            <a:r>
              <a:rPr lang="en-US" sz="2600" i="1" dirty="0" smtClean="0">
                <a:solidFill>
                  <a:srgbClr val="0070C0"/>
                </a:solidFill>
              </a:rPr>
              <a:t>The text documents are generated by a mixture of multinomial distributions. There is a one-to-one correspondence between the mixture components and classes.”</a:t>
            </a:r>
          </a:p>
          <a:p>
            <a:pPr>
              <a:buNone/>
            </a:pPr>
            <a:r>
              <a:rPr lang="en-US" sz="2600" dirty="0" smtClean="0"/>
              <a:t>    </a:t>
            </a:r>
          </a:p>
          <a:p>
            <a:pPr>
              <a:buNone/>
            </a:pPr>
            <a:r>
              <a:rPr lang="en-US" sz="2600" dirty="0" smtClean="0"/>
              <a:t>   </a:t>
            </a:r>
            <a:r>
              <a:rPr lang="en-US" sz="3000" dirty="0" smtClean="0"/>
              <a:t>Each class should come from a distinctive distribution (or  topic) rather than a mixture of multiple distributions (or topics). </a:t>
            </a:r>
          </a:p>
          <a:p>
            <a:pPr>
              <a:buNone/>
            </a:pPr>
            <a:endParaRPr lang="en-US" sz="2600" dirty="0" smtClean="0"/>
          </a:p>
          <a:p>
            <a:pPr>
              <a:buNone/>
            </a:pPr>
            <a:r>
              <a:rPr lang="en-US" sz="2600" dirty="0" smtClean="0"/>
              <a:t>    </a:t>
            </a:r>
            <a:r>
              <a:rPr lang="en-US" sz="3000" dirty="0" smtClean="0"/>
              <a:t>In our scenario, this assumption is often </a:t>
            </a:r>
            <a:r>
              <a:rPr lang="en-US" sz="3000" b="1" dirty="0" smtClean="0">
                <a:solidFill>
                  <a:srgbClr val="FF0000"/>
                </a:solidFill>
              </a:rPr>
              <a:t>severely  violated. </a:t>
            </a:r>
            <a:endParaRPr lang="en-US" sz="3000" b="1" dirty="0">
              <a:solidFill>
                <a:srgbClr val="FF0000"/>
              </a:solidFill>
            </a:endParaRPr>
          </a:p>
        </p:txBody>
      </p:sp>
      <p:sp>
        <p:nvSpPr>
          <p:cNvPr id="4" name="圆角矩形标注 3"/>
          <p:cNvSpPr/>
          <p:nvPr/>
        </p:nvSpPr>
        <p:spPr>
          <a:xfrm>
            <a:off x="2987824" y="1484784"/>
            <a:ext cx="5328592" cy="2088232"/>
          </a:xfrm>
          <a:prstGeom prst="wedgeRoundRect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smtClean="0"/>
              <a:t>Negative class has a mixture of multiple distributions; it cause NB to prefer positive class incorrectly.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7467600" cy="576064"/>
          </a:xfrm>
        </p:spPr>
        <p:txBody>
          <a:bodyPr/>
          <a:lstStyle/>
          <a:p>
            <a:r>
              <a:rPr lang="en-US" dirty="0" smtClean="0"/>
              <a:t>Proposed Method</a:t>
            </a:r>
            <a:endParaRPr lang="en-US" dirty="0"/>
          </a:p>
        </p:txBody>
      </p:sp>
      <p:sp>
        <p:nvSpPr>
          <p:cNvPr id="3" name="内容占位符 2"/>
          <p:cNvSpPr>
            <a:spLocks noGrp="1"/>
          </p:cNvSpPr>
          <p:nvPr>
            <p:ph sz="quarter" idx="1"/>
          </p:nvPr>
        </p:nvSpPr>
        <p:spPr>
          <a:xfrm>
            <a:off x="179512" y="908720"/>
            <a:ext cx="8640960" cy="4585720"/>
          </a:xfrm>
        </p:spPr>
        <p:txBody>
          <a:bodyPr>
            <a:normAutofit fontScale="92500"/>
          </a:bodyPr>
          <a:lstStyle/>
          <a:p>
            <a:pPr>
              <a:buNone/>
            </a:pPr>
            <a:r>
              <a:rPr lang="en-US" dirty="0" smtClean="0"/>
              <a:t>   </a:t>
            </a:r>
            <a:r>
              <a:rPr lang="en-US" sz="2800" dirty="0" smtClean="0"/>
              <a:t> Two main steps:</a:t>
            </a:r>
          </a:p>
          <a:p>
            <a:endParaRPr lang="en-US" dirty="0" smtClean="0"/>
          </a:p>
          <a:p>
            <a:pPr>
              <a:buNone/>
            </a:pPr>
            <a:r>
              <a:rPr lang="en-US" dirty="0" smtClean="0"/>
              <a:t>    </a:t>
            </a:r>
            <a:r>
              <a:rPr lang="en-US" sz="2800" b="1" dirty="0" smtClean="0">
                <a:solidFill>
                  <a:srgbClr val="0070C0"/>
                </a:solidFill>
              </a:rPr>
              <a:t>Step 1</a:t>
            </a:r>
            <a:r>
              <a:rPr lang="en-US" sz="2800" dirty="0" smtClean="0"/>
              <a:t>: Obtain some initial positive training examples using two keyword search.(the user provides the first keyword. The algorithm find the second one, which is highly-relevant with the first one)   </a:t>
            </a:r>
          </a:p>
          <a:p>
            <a:pPr>
              <a:buNone/>
            </a:pPr>
            <a:endParaRPr lang="en-US" sz="2800" dirty="0" smtClean="0"/>
          </a:p>
          <a:p>
            <a:pPr>
              <a:buNone/>
            </a:pPr>
            <a:endParaRPr lang="en-US" sz="2800" dirty="0" smtClean="0"/>
          </a:p>
          <a:p>
            <a:pPr>
              <a:buNone/>
            </a:pPr>
            <a:r>
              <a:rPr lang="en-US" sz="2800" dirty="0" smtClean="0"/>
              <a:t>    </a:t>
            </a:r>
            <a:r>
              <a:rPr lang="en-US" sz="2800" b="1" dirty="0" smtClean="0">
                <a:solidFill>
                  <a:srgbClr val="0070C0"/>
                </a:solidFill>
              </a:rPr>
              <a:t>Step 2</a:t>
            </a:r>
            <a:r>
              <a:rPr lang="en-US" sz="2800" dirty="0" smtClean="0"/>
              <a:t>: Build a text classifier using PU learning,</a:t>
            </a:r>
          </a:p>
          <a:p>
            <a:pPr>
              <a:buNone/>
            </a:pPr>
            <a:r>
              <a:rPr lang="en-US" sz="2800" dirty="0" smtClean="0"/>
              <a:t>    which is a variant of NB for our case.</a:t>
            </a:r>
            <a:endParaRPr lang="en-US"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16632"/>
            <a:ext cx="7467600" cy="652934"/>
          </a:xfrm>
        </p:spPr>
        <p:txBody>
          <a:bodyPr/>
          <a:lstStyle/>
          <a:p>
            <a:r>
              <a:rPr lang="en-US" dirty="0" smtClean="0"/>
              <a:t>Step1: Obtain Initial Positive Examples</a:t>
            </a:r>
            <a:endParaRPr lang="en-US" dirty="0"/>
          </a:p>
        </p:txBody>
      </p:sp>
      <p:pic>
        <p:nvPicPr>
          <p:cNvPr id="136194" name="Picture 2"/>
          <p:cNvPicPr>
            <a:picLocks noGrp="1" noChangeAspect="1" noChangeArrowheads="1"/>
          </p:cNvPicPr>
          <p:nvPr>
            <p:ph sz="quarter" idx="1"/>
          </p:nvPr>
        </p:nvPicPr>
        <p:blipFill>
          <a:blip r:embed="rId2" cstate="print"/>
          <a:srcRect/>
          <a:stretch>
            <a:fillRect/>
          </a:stretch>
        </p:blipFill>
        <p:spPr bwMode="auto">
          <a:xfrm>
            <a:off x="467544" y="2204864"/>
            <a:ext cx="4703141" cy="1800200"/>
          </a:xfrm>
          <a:prstGeom prst="rect">
            <a:avLst/>
          </a:prstGeom>
          <a:noFill/>
          <a:ln w="9525">
            <a:noFill/>
            <a:miter lim="800000"/>
            <a:headEnd/>
            <a:tailEnd/>
          </a:ln>
        </p:spPr>
      </p:pic>
      <p:sp>
        <p:nvSpPr>
          <p:cNvPr id="23" name="TextBox 22"/>
          <p:cNvSpPr txBox="1"/>
          <p:nvPr/>
        </p:nvSpPr>
        <p:spPr>
          <a:xfrm>
            <a:off x="611560" y="4005064"/>
            <a:ext cx="8532440" cy="1569660"/>
          </a:xfrm>
          <a:prstGeom prst="rect">
            <a:avLst/>
          </a:prstGeom>
          <a:noFill/>
        </p:spPr>
        <p:txBody>
          <a:bodyPr wrap="square" rtlCol="0">
            <a:spAutoFit/>
          </a:bodyPr>
          <a:lstStyle/>
          <a:p>
            <a:r>
              <a:rPr lang="en-US" sz="2400" b="1" i="1" dirty="0" smtClean="0">
                <a:solidFill>
                  <a:srgbClr val="00B050"/>
                </a:solidFill>
              </a:rPr>
              <a:t>V(w)</a:t>
            </a:r>
            <a:r>
              <a:rPr lang="en-US" sz="2400" dirty="0" smtClean="0"/>
              <a:t> : related score of word </a:t>
            </a:r>
            <a:r>
              <a:rPr lang="en-US" sz="2400" i="1" dirty="0" smtClean="0"/>
              <a:t>w</a:t>
            </a:r>
            <a:endParaRPr lang="en-US" sz="2400" dirty="0" smtClean="0"/>
          </a:p>
          <a:p>
            <a:r>
              <a:rPr lang="en-US" sz="2400" b="1" i="1" dirty="0" smtClean="0">
                <a:solidFill>
                  <a:srgbClr val="00B050"/>
                </a:solidFill>
              </a:rPr>
              <a:t>Count(</a:t>
            </a:r>
            <a:r>
              <a:rPr lang="en-US" sz="2400" b="1" i="1" dirty="0" err="1" smtClean="0">
                <a:solidFill>
                  <a:srgbClr val="00B050"/>
                </a:solidFill>
              </a:rPr>
              <a:t>w</a:t>
            </a:r>
            <a:r>
              <a:rPr lang="en-US" sz="2400" b="1" i="1" baseline="-25000" dirty="0" err="1" smtClean="0">
                <a:solidFill>
                  <a:srgbClr val="00B050"/>
                </a:solidFill>
              </a:rPr>
              <a:t>t</a:t>
            </a:r>
            <a:r>
              <a:rPr lang="en-US" sz="2400" b="1" i="1" dirty="0" err="1" smtClean="0">
                <a:solidFill>
                  <a:srgbClr val="00B050"/>
                </a:solidFill>
              </a:rPr>
              <a:t>,w</a:t>
            </a:r>
            <a:r>
              <a:rPr lang="en-US" sz="2400" b="1" i="1" dirty="0" smtClean="0">
                <a:solidFill>
                  <a:srgbClr val="00B050"/>
                </a:solidFill>
              </a:rPr>
              <a:t>)</a:t>
            </a:r>
            <a:r>
              <a:rPr lang="en-US" sz="2400" dirty="0" smtClean="0"/>
              <a:t> : document count that </a:t>
            </a:r>
            <a:r>
              <a:rPr lang="en-US" sz="2400" i="1" dirty="0" smtClean="0"/>
              <a:t>w</a:t>
            </a:r>
            <a:r>
              <a:rPr lang="en-US" sz="2400" i="1" baseline="-25000" dirty="0" smtClean="0"/>
              <a:t>t</a:t>
            </a:r>
            <a:r>
              <a:rPr lang="en-US" sz="2400" dirty="0" smtClean="0"/>
              <a:t> and </a:t>
            </a:r>
            <a:r>
              <a:rPr lang="en-US" sz="2400" i="1" dirty="0" smtClean="0"/>
              <a:t>w</a:t>
            </a:r>
            <a:r>
              <a:rPr lang="en-US" sz="2400" dirty="0" smtClean="0"/>
              <a:t> co-occur</a:t>
            </a:r>
          </a:p>
          <a:p>
            <a:r>
              <a:rPr lang="en-US" sz="2400" dirty="0" smtClean="0"/>
              <a:t> </a:t>
            </a:r>
            <a:r>
              <a:rPr lang="en-US" sz="2400" b="1" i="1" dirty="0" smtClean="0">
                <a:solidFill>
                  <a:srgbClr val="00B050"/>
                </a:solidFill>
              </a:rPr>
              <a:t>d</a:t>
            </a:r>
            <a:r>
              <a:rPr lang="en-US" sz="2400" b="1" dirty="0" smtClean="0">
                <a:solidFill>
                  <a:srgbClr val="00B050"/>
                </a:solidFill>
              </a:rPr>
              <a:t> </a:t>
            </a:r>
            <a:r>
              <a:rPr lang="en-US" sz="2400" dirty="0" smtClean="0"/>
              <a:t> : a document in corpora </a:t>
            </a:r>
            <a:r>
              <a:rPr lang="en-US" sz="2400" i="1" dirty="0" smtClean="0"/>
              <a:t>D</a:t>
            </a:r>
            <a:r>
              <a:rPr lang="en-US" sz="2400" dirty="0" smtClean="0"/>
              <a:t>  </a:t>
            </a:r>
          </a:p>
          <a:p>
            <a:r>
              <a:rPr lang="en-US" sz="2400" b="1" i="1" dirty="0" err="1" smtClean="0">
                <a:solidFill>
                  <a:srgbClr val="00B050"/>
                </a:solidFill>
              </a:rPr>
              <a:t>idf</a:t>
            </a:r>
            <a:r>
              <a:rPr lang="en-US" sz="2400" b="1" i="1" dirty="0" smtClean="0">
                <a:solidFill>
                  <a:srgbClr val="00B050"/>
                </a:solidFill>
              </a:rPr>
              <a:t>(w) </a:t>
            </a:r>
            <a:r>
              <a:rPr lang="en-US" sz="2400" dirty="0" smtClean="0"/>
              <a:t>:</a:t>
            </a:r>
            <a:r>
              <a:rPr lang="en-US" sz="2400" i="1" dirty="0" smtClean="0"/>
              <a:t> inverse document frequency</a:t>
            </a:r>
            <a:r>
              <a:rPr lang="en-US" sz="2400" dirty="0" smtClean="0"/>
              <a:t> of word </a:t>
            </a:r>
            <a:r>
              <a:rPr lang="en-US" sz="2400" i="1" dirty="0" smtClean="0"/>
              <a:t>w </a:t>
            </a:r>
            <a:r>
              <a:rPr lang="en-US" sz="2400" dirty="0" smtClean="0"/>
              <a:t>in </a:t>
            </a:r>
            <a:r>
              <a:rPr lang="en-US" sz="2400" i="1" dirty="0" smtClean="0"/>
              <a:t>D</a:t>
            </a:r>
            <a:r>
              <a:rPr lang="en-US" sz="2400" dirty="0" smtClean="0"/>
              <a:t>. </a:t>
            </a:r>
            <a:endParaRPr lang="en-US" sz="2400" dirty="0"/>
          </a:p>
        </p:txBody>
      </p:sp>
      <p:sp>
        <p:nvSpPr>
          <p:cNvPr id="5" name="TextBox 4"/>
          <p:cNvSpPr txBox="1"/>
          <p:nvPr/>
        </p:nvSpPr>
        <p:spPr>
          <a:xfrm>
            <a:off x="539552" y="908720"/>
            <a:ext cx="8496944" cy="1384995"/>
          </a:xfrm>
          <a:prstGeom prst="rect">
            <a:avLst/>
          </a:prstGeom>
          <a:noFill/>
        </p:spPr>
        <p:txBody>
          <a:bodyPr wrap="square" rtlCol="0">
            <a:spAutoFit/>
          </a:bodyPr>
          <a:lstStyle/>
          <a:p>
            <a:r>
              <a:rPr lang="en-US" sz="2800" dirty="0" smtClean="0"/>
              <a:t>We use  </a:t>
            </a:r>
            <a:r>
              <a:rPr lang="en-US" sz="2800" b="1" dirty="0" smtClean="0">
                <a:solidFill>
                  <a:srgbClr val="FF0000"/>
                </a:solidFill>
              </a:rPr>
              <a:t>two words </a:t>
            </a:r>
            <a:r>
              <a:rPr lang="en-US" sz="2800" dirty="0" smtClean="0"/>
              <a:t>to do keyword search. Given a topic keyword w</a:t>
            </a:r>
            <a:r>
              <a:rPr lang="en-US" sz="2800" baseline="-25000" dirty="0" smtClean="0"/>
              <a:t>t</a:t>
            </a:r>
            <a:r>
              <a:rPr lang="en-US" sz="2800" dirty="0" smtClean="0"/>
              <a:t> , we need to find the most related word.</a:t>
            </a:r>
            <a:endParaRPr lang="en-US" sz="2800" dirty="0"/>
          </a:p>
        </p:txBody>
      </p:sp>
      <p:sp>
        <p:nvSpPr>
          <p:cNvPr id="6" name="圆角矩形标注 5"/>
          <p:cNvSpPr/>
          <p:nvPr/>
        </p:nvSpPr>
        <p:spPr>
          <a:xfrm>
            <a:off x="5255568" y="1988840"/>
            <a:ext cx="3888432" cy="2016224"/>
          </a:xfrm>
          <a:prstGeom prst="wedgeRoundRectCallout">
            <a:avLst>
              <a:gd name="adj1" fmla="val -23856"/>
              <a:gd name="adj2" fmla="val 56595"/>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We choose </a:t>
            </a:r>
            <a:r>
              <a:rPr lang="en-US" sz="2400" i="1" dirty="0" smtClean="0">
                <a:solidFill>
                  <a:srgbClr val="FF0000"/>
                </a:solidFill>
              </a:rPr>
              <a:t>w</a:t>
            </a:r>
            <a:r>
              <a:rPr lang="en-US" sz="2400" dirty="0" smtClean="0"/>
              <a:t> with highest rank score as the second keyword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7467600" cy="652934"/>
          </a:xfrm>
        </p:spPr>
        <p:txBody>
          <a:bodyPr/>
          <a:lstStyle/>
          <a:p>
            <a:r>
              <a:rPr lang="en-US" altLang="zh-CN" dirty="0" smtClean="0"/>
              <a:t>A New PU Learning Algorithm (A-EM)</a:t>
            </a:r>
            <a:endParaRPr lang="en-US" dirty="0"/>
          </a:p>
        </p:txBody>
      </p:sp>
      <p:sp>
        <p:nvSpPr>
          <p:cNvPr id="3" name="内容占位符 2"/>
          <p:cNvSpPr>
            <a:spLocks noGrp="1"/>
          </p:cNvSpPr>
          <p:nvPr>
            <p:ph sz="quarter" idx="1"/>
          </p:nvPr>
        </p:nvSpPr>
        <p:spPr>
          <a:xfrm>
            <a:off x="107504" y="836712"/>
            <a:ext cx="8568952" cy="1224136"/>
          </a:xfrm>
        </p:spPr>
        <p:txBody>
          <a:bodyPr>
            <a:noAutofit/>
          </a:bodyPr>
          <a:lstStyle/>
          <a:p>
            <a:pPr>
              <a:buNone/>
            </a:pPr>
            <a:r>
              <a:rPr lang="en-US" dirty="0" smtClean="0"/>
              <a:t>   Like S-EM, A-EM is based on </a:t>
            </a:r>
            <a:r>
              <a:rPr lang="en-US" b="1" dirty="0" smtClean="0">
                <a:solidFill>
                  <a:srgbClr val="0D025E"/>
                </a:solidFill>
              </a:rPr>
              <a:t>NB classifier </a:t>
            </a:r>
            <a:r>
              <a:rPr lang="en-US" dirty="0" smtClean="0"/>
              <a:t>and </a:t>
            </a:r>
            <a:r>
              <a:rPr lang="en-US" b="1" dirty="0" smtClean="0">
                <a:solidFill>
                  <a:srgbClr val="0D025E"/>
                </a:solidFill>
              </a:rPr>
              <a:t>EM</a:t>
            </a:r>
            <a:r>
              <a:rPr lang="en-US" dirty="0" smtClean="0"/>
              <a:t> to classify documents iteratively. However, it adjusts word probability in NB ( </a:t>
            </a:r>
            <a:r>
              <a:rPr lang="en-US" b="1" dirty="0" smtClean="0">
                <a:solidFill>
                  <a:srgbClr val="FF0000"/>
                </a:solidFill>
              </a:rPr>
              <a:t>reduce NB bias on positive class</a:t>
            </a:r>
            <a:r>
              <a:rPr lang="en-US" dirty="0" smtClean="0"/>
              <a:t>) </a:t>
            </a:r>
            <a:endParaRPr lang="en-US" dirty="0"/>
          </a:p>
        </p:txBody>
      </p:sp>
      <p:pic>
        <p:nvPicPr>
          <p:cNvPr id="143363" name="Picture 3"/>
          <p:cNvPicPr>
            <a:picLocks noChangeAspect="1" noChangeArrowheads="1"/>
          </p:cNvPicPr>
          <p:nvPr/>
        </p:nvPicPr>
        <p:blipFill>
          <a:blip r:embed="rId2" cstate="print"/>
          <a:srcRect/>
          <a:stretch>
            <a:fillRect/>
          </a:stretch>
        </p:blipFill>
        <p:spPr bwMode="auto">
          <a:xfrm>
            <a:off x="971600" y="2060848"/>
            <a:ext cx="6602775" cy="2232248"/>
          </a:xfrm>
          <a:prstGeom prst="rect">
            <a:avLst/>
          </a:prstGeom>
          <a:noFill/>
          <a:ln w="9525">
            <a:noFill/>
            <a:miter lim="800000"/>
            <a:headEnd/>
            <a:tailEnd/>
          </a:ln>
        </p:spPr>
      </p:pic>
      <p:sp>
        <p:nvSpPr>
          <p:cNvPr id="6" name="TextBox 5"/>
          <p:cNvSpPr txBox="1"/>
          <p:nvPr/>
        </p:nvSpPr>
        <p:spPr>
          <a:xfrm>
            <a:off x="323528" y="4221088"/>
            <a:ext cx="8568952" cy="2308324"/>
          </a:xfrm>
          <a:prstGeom prst="rect">
            <a:avLst/>
          </a:prstGeom>
          <a:noFill/>
        </p:spPr>
        <p:txBody>
          <a:bodyPr wrap="square" rtlCol="0">
            <a:spAutoFit/>
          </a:bodyPr>
          <a:lstStyle/>
          <a:p>
            <a:r>
              <a:rPr lang="en-US" sz="2400" i="1" dirty="0" smtClean="0"/>
              <a:t>k</a:t>
            </a:r>
            <a:r>
              <a:rPr lang="en-US" sz="2400" dirty="0" smtClean="0"/>
              <a:t> tries to increase the word probability for the negative class to deal with underestimation. In order to prevent the NB classifier from “</a:t>
            </a:r>
            <a:r>
              <a:rPr lang="en-US" sz="2400" b="1" dirty="0" smtClean="0">
                <a:solidFill>
                  <a:srgbClr val="0070C0"/>
                </a:solidFill>
              </a:rPr>
              <a:t>pulling</a:t>
            </a:r>
            <a:r>
              <a:rPr lang="en-US" sz="2400" dirty="0" smtClean="0"/>
              <a:t>” positive examples into the negative side, we also lower the negative class probabilities of those words that are likely to be good for the positive class. </a:t>
            </a:r>
            <a:r>
              <a:rPr lang="en-US" sz="2400" i="1" dirty="0" smtClean="0"/>
              <a:t>k</a:t>
            </a:r>
            <a:r>
              <a:rPr lang="en-US" sz="2400" dirty="0" smtClean="0"/>
              <a:t> is adjustable in EM iterations.</a:t>
            </a:r>
            <a:endParaRPr lang="en-US" sz="2400" dirty="0"/>
          </a:p>
        </p:txBody>
      </p:sp>
      <p:cxnSp>
        <p:nvCxnSpPr>
          <p:cNvPr id="7" name="Straight Arrow Connector 26"/>
          <p:cNvCxnSpPr/>
          <p:nvPr/>
        </p:nvCxnSpPr>
        <p:spPr>
          <a:xfrm>
            <a:off x="4860032" y="3861048"/>
            <a:ext cx="2664296" cy="0"/>
          </a:xfrm>
          <a:prstGeom prst="straightConnector1">
            <a:avLst/>
          </a:prstGeom>
          <a:ln w="57150">
            <a:solidFill>
              <a:srgbClr val="C00000"/>
            </a:solidFill>
            <a:tailEnd type="non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9" name="Straight Arrow Connector 26"/>
          <p:cNvCxnSpPr/>
          <p:nvPr/>
        </p:nvCxnSpPr>
        <p:spPr>
          <a:xfrm>
            <a:off x="4860032" y="4221088"/>
            <a:ext cx="2736304" cy="0"/>
          </a:xfrm>
          <a:prstGeom prst="straightConnector1">
            <a:avLst/>
          </a:prstGeom>
          <a:ln w="57150">
            <a:solidFill>
              <a:srgbClr val="C00000"/>
            </a:solidFill>
            <a:tailEnd type="none"/>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7632848" cy="580926"/>
          </a:xfrm>
        </p:spPr>
        <p:txBody>
          <a:bodyPr/>
          <a:lstStyle/>
          <a:p>
            <a:r>
              <a:rPr lang="en-US" dirty="0" smtClean="0"/>
              <a:t>Tuning </a:t>
            </a:r>
            <a:r>
              <a:rPr lang="en-US" i="1" dirty="0" smtClean="0"/>
              <a:t>k</a:t>
            </a:r>
            <a:r>
              <a:rPr lang="en-US" dirty="0" smtClean="0"/>
              <a:t> Using a Performance Measure</a:t>
            </a:r>
            <a:endParaRPr lang="en-US" dirty="0"/>
          </a:p>
        </p:txBody>
      </p:sp>
      <p:pic>
        <p:nvPicPr>
          <p:cNvPr id="144386" name="Picture 2"/>
          <p:cNvPicPr>
            <a:picLocks noGrp="1" noChangeAspect="1" noChangeArrowheads="1"/>
          </p:cNvPicPr>
          <p:nvPr>
            <p:ph sz="quarter" idx="1"/>
          </p:nvPr>
        </p:nvPicPr>
        <p:blipFill>
          <a:blip r:embed="rId3" cstate="print"/>
          <a:srcRect/>
          <a:stretch>
            <a:fillRect/>
          </a:stretch>
        </p:blipFill>
        <p:spPr bwMode="auto">
          <a:xfrm>
            <a:off x="611560" y="1700808"/>
            <a:ext cx="5832648" cy="1800200"/>
          </a:xfrm>
          <a:prstGeom prst="rect">
            <a:avLst/>
          </a:prstGeom>
          <a:noFill/>
          <a:ln w="9525">
            <a:noFill/>
            <a:miter lim="800000"/>
            <a:headEnd/>
            <a:tailEnd/>
          </a:ln>
        </p:spPr>
      </p:pic>
      <p:pic>
        <p:nvPicPr>
          <p:cNvPr id="144387" name="Picture 3"/>
          <p:cNvPicPr>
            <a:picLocks noChangeAspect="1" noChangeArrowheads="1"/>
          </p:cNvPicPr>
          <p:nvPr/>
        </p:nvPicPr>
        <p:blipFill>
          <a:blip r:embed="rId4" cstate="print"/>
          <a:srcRect/>
          <a:stretch>
            <a:fillRect/>
          </a:stretch>
        </p:blipFill>
        <p:spPr bwMode="auto">
          <a:xfrm>
            <a:off x="539552" y="4725144"/>
            <a:ext cx="2343150" cy="1123950"/>
          </a:xfrm>
          <a:prstGeom prst="rect">
            <a:avLst/>
          </a:prstGeom>
          <a:noFill/>
          <a:ln w="9525">
            <a:noFill/>
            <a:miter lim="800000"/>
            <a:headEnd/>
            <a:tailEnd/>
          </a:ln>
        </p:spPr>
      </p:pic>
      <p:sp>
        <p:nvSpPr>
          <p:cNvPr id="7" name="矩形 6"/>
          <p:cNvSpPr/>
          <p:nvPr/>
        </p:nvSpPr>
        <p:spPr>
          <a:xfrm>
            <a:off x="467544" y="3645024"/>
            <a:ext cx="6840760" cy="830997"/>
          </a:xfrm>
          <a:prstGeom prst="rect">
            <a:avLst/>
          </a:prstGeom>
        </p:spPr>
        <p:txBody>
          <a:bodyPr wrap="square">
            <a:spAutoFit/>
          </a:bodyPr>
          <a:lstStyle/>
          <a:p>
            <a:pPr lvl="0"/>
            <a:r>
              <a:rPr lang="en-US" sz="2400" dirty="0" smtClean="0">
                <a:solidFill>
                  <a:prstClr val="black"/>
                </a:solidFill>
              </a:rPr>
              <a:t>Performance measure (similar to F-Score) (Lee and Liu,2003)</a:t>
            </a:r>
            <a:endParaRPr lang="en-US" sz="2400" dirty="0">
              <a:solidFill>
                <a:prstClr val="black"/>
              </a:solidFill>
            </a:endParaRPr>
          </a:p>
        </p:txBody>
      </p:sp>
      <p:sp>
        <p:nvSpPr>
          <p:cNvPr id="6" name="TextBox 5"/>
          <p:cNvSpPr txBox="1"/>
          <p:nvPr/>
        </p:nvSpPr>
        <p:spPr>
          <a:xfrm>
            <a:off x="539552" y="1124744"/>
            <a:ext cx="8208912" cy="461665"/>
          </a:xfrm>
          <a:prstGeom prst="rect">
            <a:avLst/>
          </a:prstGeom>
          <a:noFill/>
        </p:spPr>
        <p:txBody>
          <a:bodyPr wrap="square" rtlCol="0">
            <a:spAutoFit/>
          </a:bodyPr>
          <a:lstStyle/>
          <a:p>
            <a:r>
              <a:rPr lang="en-US" sz="2400" dirty="0" smtClean="0"/>
              <a:t>We tune </a:t>
            </a:r>
            <a:r>
              <a:rPr lang="en-US" sz="2400" b="1" i="1" dirty="0" smtClean="0">
                <a:solidFill>
                  <a:srgbClr val="FF0000"/>
                </a:solidFill>
              </a:rPr>
              <a:t>K</a:t>
            </a:r>
            <a:r>
              <a:rPr lang="en-US" sz="2400" dirty="0" smtClean="0"/>
              <a:t> by a performance measure. </a:t>
            </a:r>
            <a:endParaRPr lang="en-US" sz="2400" dirty="0"/>
          </a:p>
        </p:txBody>
      </p:sp>
      <p:sp>
        <p:nvSpPr>
          <p:cNvPr id="10" name="Rounded Rectangle 13"/>
          <p:cNvSpPr/>
          <p:nvPr/>
        </p:nvSpPr>
        <p:spPr>
          <a:xfrm>
            <a:off x="2987824" y="2492896"/>
            <a:ext cx="432048" cy="360040"/>
          </a:xfrm>
          <a:prstGeom prst="round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59"/>
          <p:cNvCxnSpPr/>
          <p:nvPr/>
        </p:nvCxnSpPr>
        <p:spPr>
          <a:xfrm flipV="1">
            <a:off x="3563888" y="1700808"/>
            <a:ext cx="1872208" cy="936104"/>
          </a:xfrm>
          <a:prstGeom prst="straightConnector1">
            <a:avLst/>
          </a:prstGeom>
          <a:ln w="57150">
            <a:solidFill>
              <a:srgbClr val="C00000"/>
            </a:solidFill>
            <a:tailEnd type="arrow"/>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3" name="Rounded Rectangle 13"/>
          <p:cNvSpPr/>
          <p:nvPr/>
        </p:nvSpPr>
        <p:spPr>
          <a:xfrm>
            <a:off x="5652120" y="1556792"/>
            <a:ext cx="3240360" cy="576064"/>
          </a:xfrm>
          <a:prstGeom prst="roundRect">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652120" y="1628800"/>
            <a:ext cx="3324949" cy="369332"/>
          </a:xfrm>
          <a:prstGeom prst="rect">
            <a:avLst/>
          </a:prstGeom>
          <a:noFill/>
        </p:spPr>
        <p:txBody>
          <a:bodyPr wrap="none" rtlCol="0">
            <a:spAutoFit/>
          </a:bodyPr>
          <a:lstStyle/>
          <a:p>
            <a:r>
              <a:rPr lang="en-US" dirty="0" smtClean="0">
                <a:solidFill>
                  <a:srgbClr val="FF0000"/>
                </a:solidFill>
              </a:rPr>
              <a:t>Decaying factor</a:t>
            </a:r>
            <a:r>
              <a:rPr lang="en-US" dirty="0" smtClean="0"/>
              <a:t>: 3 in our case</a:t>
            </a:r>
            <a:endParaRPr lang="en-US" dirty="0"/>
          </a:p>
        </p:txBody>
      </p:sp>
      <p:sp>
        <p:nvSpPr>
          <p:cNvPr id="15" name="圆角矩形标注 14"/>
          <p:cNvSpPr/>
          <p:nvPr/>
        </p:nvSpPr>
        <p:spPr>
          <a:xfrm>
            <a:off x="3419872" y="4149080"/>
            <a:ext cx="5544616" cy="2448272"/>
          </a:xfrm>
          <a:prstGeom prst="wedgeRoundRectCallout">
            <a:avLst>
              <a:gd name="adj1" fmla="val -19734"/>
              <a:gd name="adj2" fmla="val 51607"/>
              <a:gd name="adj3" fmla="val 16667"/>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dirty="0" smtClean="0"/>
              <a:t>Pr(</a:t>
            </a:r>
            <a:r>
              <a:rPr lang="en-US" sz="2200" i="1" dirty="0" smtClean="0"/>
              <a:t>f</a:t>
            </a:r>
            <a:r>
              <a:rPr lang="en-US" sz="2200" dirty="0" smtClean="0"/>
              <a:t>(</a:t>
            </a:r>
            <a:r>
              <a:rPr lang="en-US" sz="2200" i="1" dirty="0" smtClean="0"/>
              <a:t>d</a:t>
            </a:r>
            <a:r>
              <a:rPr lang="en-US" sz="2200" dirty="0" smtClean="0"/>
              <a:t>)=1) is the probability that document </a:t>
            </a:r>
            <a:r>
              <a:rPr lang="en-US" sz="2200" i="1" dirty="0" smtClean="0"/>
              <a:t>d</a:t>
            </a:r>
            <a:r>
              <a:rPr lang="en-US" sz="2200" dirty="0" smtClean="0"/>
              <a:t> is classified as positive, and </a:t>
            </a:r>
            <a:r>
              <a:rPr lang="en-US" sz="2200" i="1" dirty="0" smtClean="0"/>
              <a:t>r</a:t>
            </a:r>
            <a:r>
              <a:rPr lang="en-US" sz="2200" dirty="0" smtClean="0"/>
              <a:t> is recall. Pr(</a:t>
            </a:r>
            <a:r>
              <a:rPr lang="en-US" sz="2200" i="1" dirty="0" smtClean="0"/>
              <a:t>f</a:t>
            </a:r>
            <a:r>
              <a:rPr lang="en-US" sz="2200" dirty="0" smtClean="0"/>
              <a:t>(</a:t>
            </a:r>
            <a:r>
              <a:rPr lang="en-US" sz="2200" i="1" dirty="0" smtClean="0"/>
              <a:t>d</a:t>
            </a:r>
            <a:r>
              <a:rPr lang="en-US" sz="2200" dirty="0" smtClean="0"/>
              <a:t>) =1) and </a:t>
            </a:r>
            <a:r>
              <a:rPr lang="en-US" sz="2200" i="1" dirty="0" smtClean="0"/>
              <a:t>r</a:t>
            </a:r>
            <a:r>
              <a:rPr lang="en-US" sz="2200" dirty="0" smtClean="0"/>
              <a:t> can be estimated using a validation set randomly drawn from the automatically retrieved positive example set</a:t>
            </a:r>
            <a:endParaRPr lang="en-US" sz="22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7467600" cy="580926"/>
          </a:xfrm>
        </p:spPr>
        <p:txBody>
          <a:bodyPr/>
          <a:lstStyle/>
          <a:p>
            <a:r>
              <a:rPr lang="en-US" dirty="0" smtClean="0"/>
              <a:t>Experiments (data sets)</a:t>
            </a:r>
            <a:endParaRPr lang="en-US" dirty="0"/>
          </a:p>
        </p:txBody>
      </p:sp>
      <p:pic>
        <p:nvPicPr>
          <p:cNvPr id="123906" name="Picture 2"/>
          <p:cNvPicPr>
            <a:picLocks noChangeAspect="1" noChangeArrowheads="1"/>
          </p:cNvPicPr>
          <p:nvPr/>
        </p:nvPicPr>
        <p:blipFill>
          <a:blip r:embed="rId2" cstate="print"/>
          <a:srcRect/>
          <a:stretch>
            <a:fillRect/>
          </a:stretch>
        </p:blipFill>
        <p:spPr bwMode="auto">
          <a:xfrm>
            <a:off x="1763688" y="1484784"/>
            <a:ext cx="4968552" cy="41404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0"/>
            <a:ext cx="7467600" cy="720080"/>
          </a:xfrm>
        </p:spPr>
        <p:txBody>
          <a:bodyPr/>
          <a:lstStyle/>
          <a:p>
            <a:r>
              <a:rPr lang="en-US" dirty="0" smtClean="0"/>
              <a:t>Experiments (results)</a:t>
            </a:r>
            <a:endParaRPr lang="en-US" dirty="0"/>
          </a:p>
        </p:txBody>
      </p:sp>
      <p:pic>
        <p:nvPicPr>
          <p:cNvPr id="124930" name="Picture 2"/>
          <p:cNvPicPr>
            <a:picLocks noChangeAspect="1" noChangeArrowheads="1"/>
          </p:cNvPicPr>
          <p:nvPr/>
        </p:nvPicPr>
        <p:blipFill>
          <a:blip r:embed="rId2" cstate="print"/>
          <a:srcRect/>
          <a:stretch>
            <a:fillRect/>
          </a:stretch>
        </p:blipFill>
        <p:spPr bwMode="auto">
          <a:xfrm>
            <a:off x="827584" y="692696"/>
            <a:ext cx="7041604" cy="5803092"/>
          </a:xfrm>
          <a:prstGeom prst="rect">
            <a:avLst/>
          </a:prstGeom>
          <a:noFill/>
          <a:ln w="9525">
            <a:noFill/>
            <a:miter lim="800000"/>
            <a:headEnd/>
            <a:tailEnd/>
          </a:ln>
        </p:spPr>
      </p:pic>
      <p:sp>
        <p:nvSpPr>
          <p:cNvPr id="5" name="圆角矩形标注 4"/>
          <p:cNvSpPr/>
          <p:nvPr/>
        </p:nvSpPr>
        <p:spPr>
          <a:xfrm>
            <a:off x="5004048" y="4005064"/>
            <a:ext cx="3672408" cy="1728192"/>
          </a:xfrm>
          <a:prstGeom prst="wedgeRoundRectCallou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t>A-EM is better than all other baseline PU learning methods including S-EM</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116632"/>
            <a:ext cx="7467600" cy="580926"/>
          </a:xfrm>
        </p:spPr>
        <p:txBody>
          <a:bodyPr/>
          <a:lstStyle/>
          <a:p>
            <a:r>
              <a:rPr lang="en-US" sz="3200" b="1" cap="none" dirty="0" smtClean="0">
                <a:latin typeface="Arial" pitchFamily="34" charset="0"/>
                <a:cs typeface="Arial" pitchFamily="34" charset="0"/>
              </a:rPr>
              <a:t>Future Work</a:t>
            </a:r>
            <a:endParaRPr lang="en-US" dirty="0"/>
          </a:p>
        </p:txBody>
      </p:sp>
      <p:sp>
        <p:nvSpPr>
          <p:cNvPr id="3" name="内容占位符 2"/>
          <p:cNvSpPr>
            <a:spLocks noGrp="1"/>
          </p:cNvSpPr>
          <p:nvPr>
            <p:ph sz="quarter" idx="1"/>
          </p:nvPr>
        </p:nvSpPr>
        <p:spPr>
          <a:xfrm>
            <a:off x="107504" y="836712"/>
            <a:ext cx="8892480" cy="5040560"/>
          </a:xfrm>
        </p:spPr>
        <p:txBody>
          <a:bodyPr>
            <a:normAutofit lnSpcReduction="10000"/>
          </a:bodyPr>
          <a:lstStyle/>
          <a:p>
            <a:pPr algn="just">
              <a:buNone/>
            </a:pPr>
            <a:r>
              <a:rPr lang="en-US" dirty="0" smtClean="0"/>
              <a:t>   </a:t>
            </a:r>
            <a:r>
              <a:rPr lang="en-US" b="1" dirty="0" smtClean="0"/>
              <a:t>(1) </a:t>
            </a:r>
            <a:r>
              <a:rPr lang="en-US" sz="2600" b="1" dirty="0" smtClean="0"/>
              <a:t>Extracting and mapping implicit aspects that are verbs or verb phrases</a:t>
            </a:r>
            <a:r>
              <a:rPr lang="en-US" sz="2600" dirty="0" smtClean="0"/>
              <a:t>. </a:t>
            </a:r>
          </a:p>
          <a:p>
            <a:pPr algn="just">
              <a:buNone/>
            </a:pPr>
            <a:r>
              <a:rPr lang="en-US" dirty="0" smtClean="0"/>
              <a:t>   Many verbs or verb phrases can indicate implicit product aspects in opinion documents. For example, the sentence “</a:t>
            </a:r>
            <a:r>
              <a:rPr lang="en-US" i="1" dirty="0" smtClean="0">
                <a:solidFill>
                  <a:srgbClr val="0070C0"/>
                </a:solidFill>
              </a:rPr>
              <a:t>The refrigerator does not produce ice</a:t>
            </a:r>
            <a:r>
              <a:rPr lang="en-US" dirty="0" smtClean="0"/>
              <a:t>”. The sentence expresses a negative opinion on the implicit aspect “ice function” of the refrigerator. </a:t>
            </a:r>
          </a:p>
          <a:p>
            <a:pPr algn="just">
              <a:buNone/>
            </a:pPr>
            <a:endParaRPr lang="en-US" dirty="0" smtClean="0"/>
          </a:p>
          <a:p>
            <a:pPr algn="just">
              <a:buNone/>
            </a:pPr>
            <a:r>
              <a:rPr lang="en-US" dirty="0" smtClean="0"/>
              <a:t>    </a:t>
            </a:r>
            <a:r>
              <a:rPr lang="en-US" b="1" dirty="0" smtClean="0"/>
              <a:t>(2) </a:t>
            </a:r>
            <a:r>
              <a:rPr lang="en-US" sz="2600" b="1" dirty="0" smtClean="0"/>
              <a:t>Grouping extracted entities</a:t>
            </a:r>
          </a:p>
          <a:p>
            <a:pPr algn="just">
              <a:buNone/>
            </a:pPr>
            <a:r>
              <a:rPr lang="en-US" dirty="0" smtClean="0"/>
              <a:t>   We find that for the same entity in opinion documents, people may express it with many different words or phrases. For example, both “</a:t>
            </a:r>
            <a:r>
              <a:rPr lang="en-US" b="1" dirty="0" smtClean="0">
                <a:solidFill>
                  <a:srgbClr val="0070C0"/>
                </a:solidFill>
              </a:rPr>
              <a:t>Mot phone</a:t>
            </a:r>
            <a:r>
              <a:rPr lang="en-US" dirty="0" smtClean="0"/>
              <a:t>” and “</a:t>
            </a:r>
            <a:r>
              <a:rPr lang="en-US" b="1" dirty="0" smtClean="0">
                <a:solidFill>
                  <a:srgbClr val="FF0000"/>
                </a:solidFill>
              </a:rPr>
              <a:t>Moto phone</a:t>
            </a:r>
            <a:r>
              <a:rPr lang="en-US" dirty="0" smtClean="0"/>
              <a:t>” refer to the same entity “Motorola phone”.  </a:t>
            </a:r>
          </a:p>
          <a:p>
            <a:pPr algn="just">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467600" cy="634082"/>
          </a:xfrm>
        </p:spPr>
        <p:txBody>
          <a:bodyPr/>
          <a:lstStyle/>
          <a:p>
            <a:r>
              <a:rPr lang="en-US" dirty="0" smtClean="0"/>
              <a:t>Aspect-based Opinion Mining Model</a:t>
            </a:r>
            <a:endParaRPr lang="en-US" dirty="0"/>
          </a:p>
        </p:txBody>
      </p:sp>
      <p:sp>
        <p:nvSpPr>
          <p:cNvPr id="3" name="内容占位符 2"/>
          <p:cNvSpPr>
            <a:spLocks noGrp="1"/>
          </p:cNvSpPr>
          <p:nvPr>
            <p:ph sz="quarter" idx="1"/>
          </p:nvPr>
        </p:nvSpPr>
        <p:spPr>
          <a:xfrm>
            <a:off x="179512" y="1196752"/>
            <a:ext cx="8352928" cy="4608512"/>
          </a:xfrm>
        </p:spPr>
        <p:txBody>
          <a:bodyPr>
            <a:normAutofit/>
          </a:bodyPr>
          <a:lstStyle/>
          <a:p>
            <a:pPr>
              <a:buNone/>
            </a:pPr>
            <a:r>
              <a:rPr lang="en-US" sz="2800" dirty="0" smtClean="0"/>
              <a:t>   Extract and summarize people’s opinions expressed on </a:t>
            </a:r>
            <a:r>
              <a:rPr lang="en-US" sz="2800" b="1" i="1" dirty="0" smtClean="0">
                <a:solidFill>
                  <a:srgbClr val="0070C0"/>
                </a:solidFill>
              </a:rPr>
              <a:t>entities</a:t>
            </a:r>
            <a:r>
              <a:rPr lang="en-US" sz="2800" dirty="0" smtClean="0"/>
              <a:t> or </a:t>
            </a:r>
            <a:r>
              <a:rPr lang="en-US" sz="2800" b="1" i="1" dirty="0" smtClean="0">
                <a:solidFill>
                  <a:srgbClr val="FF0000"/>
                </a:solidFill>
              </a:rPr>
              <a:t>aspects</a:t>
            </a:r>
            <a:r>
              <a:rPr lang="en-US" sz="2800" dirty="0" smtClean="0"/>
              <a:t> of the entities from opinion documents (</a:t>
            </a:r>
            <a:r>
              <a:rPr lang="en-US" sz="2800" dirty="0" err="1" smtClean="0"/>
              <a:t>Hu</a:t>
            </a:r>
            <a:r>
              <a:rPr lang="en-US" sz="2800" dirty="0" smtClean="0"/>
              <a:t> and Liu,2004)</a:t>
            </a:r>
          </a:p>
          <a:p>
            <a:pPr>
              <a:buNone/>
            </a:pPr>
            <a:endParaRPr lang="en-US" sz="2800" dirty="0"/>
          </a:p>
        </p:txBody>
      </p:sp>
      <p:grpSp>
        <p:nvGrpSpPr>
          <p:cNvPr id="21" name="组合 20"/>
          <p:cNvGrpSpPr/>
          <p:nvPr/>
        </p:nvGrpSpPr>
        <p:grpSpPr>
          <a:xfrm>
            <a:off x="755576" y="3429000"/>
            <a:ext cx="7344816" cy="2016224"/>
            <a:chOff x="611560" y="3068960"/>
            <a:chExt cx="7344816" cy="2016224"/>
          </a:xfrm>
        </p:grpSpPr>
        <p:grpSp>
          <p:nvGrpSpPr>
            <p:cNvPr id="12" name="组合 11"/>
            <p:cNvGrpSpPr/>
            <p:nvPr/>
          </p:nvGrpSpPr>
          <p:grpSpPr>
            <a:xfrm>
              <a:off x="611560" y="3068960"/>
              <a:ext cx="2232248" cy="1800200"/>
              <a:chOff x="611560" y="3068960"/>
              <a:chExt cx="2232248" cy="1800200"/>
            </a:xfrm>
          </p:grpSpPr>
          <p:sp>
            <p:nvSpPr>
              <p:cNvPr id="4" name="Cloud 15"/>
              <p:cNvSpPr/>
              <p:nvPr/>
            </p:nvSpPr>
            <p:spPr>
              <a:xfrm>
                <a:off x="611560" y="3068960"/>
                <a:ext cx="2232248" cy="1800200"/>
              </a:xfrm>
              <a:prstGeom prst="cloud">
                <a:avLst/>
              </a:prstGeom>
              <a:ln w="381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 name="Picture 18"/>
              <p:cNvPicPr>
                <a:picLocks noChangeAspect="1" noChangeArrowheads="1"/>
              </p:cNvPicPr>
              <p:nvPr/>
            </p:nvPicPr>
            <p:blipFill>
              <a:blip r:embed="rId2" cstate="print"/>
              <a:srcRect/>
              <a:stretch>
                <a:fillRect/>
              </a:stretch>
            </p:blipFill>
            <p:spPr bwMode="auto">
              <a:xfrm>
                <a:off x="2066206" y="3452242"/>
                <a:ext cx="411040" cy="510686"/>
              </a:xfrm>
              <a:prstGeom prst="rect">
                <a:avLst/>
              </a:prstGeom>
              <a:noFill/>
              <a:ln w="9525">
                <a:noFill/>
                <a:miter lim="800000"/>
                <a:headEnd/>
                <a:tailEnd/>
              </a:ln>
            </p:spPr>
          </p:pic>
          <p:pic>
            <p:nvPicPr>
              <p:cNvPr id="6" name="Picture 18"/>
              <p:cNvPicPr>
                <a:picLocks noChangeAspect="1" noChangeArrowheads="1"/>
              </p:cNvPicPr>
              <p:nvPr/>
            </p:nvPicPr>
            <p:blipFill>
              <a:blip r:embed="rId2" cstate="print"/>
              <a:srcRect/>
              <a:stretch>
                <a:fillRect/>
              </a:stretch>
            </p:blipFill>
            <p:spPr bwMode="auto">
              <a:xfrm>
                <a:off x="1475656" y="3356992"/>
                <a:ext cx="411040" cy="510686"/>
              </a:xfrm>
              <a:prstGeom prst="rect">
                <a:avLst/>
              </a:prstGeom>
              <a:noFill/>
              <a:ln w="9525">
                <a:noFill/>
                <a:miter lim="800000"/>
                <a:headEnd/>
                <a:tailEnd/>
              </a:ln>
            </p:spPr>
          </p:pic>
          <p:pic>
            <p:nvPicPr>
              <p:cNvPr id="7" name="Picture 18"/>
              <p:cNvPicPr>
                <a:picLocks noChangeAspect="1" noChangeArrowheads="1"/>
              </p:cNvPicPr>
              <p:nvPr/>
            </p:nvPicPr>
            <p:blipFill>
              <a:blip r:embed="rId2" cstate="print"/>
              <a:srcRect/>
              <a:stretch>
                <a:fillRect/>
              </a:stretch>
            </p:blipFill>
            <p:spPr bwMode="auto">
              <a:xfrm>
                <a:off x="1094656" y="3585592"/>
                <a:ext cx="411040" cy="510686"/>
              </a:xfrm>
              <a:prstGeom prst="rect">
                <a:avLst/>
              </a:prstGeom>
              <a:noFill/>
              <a:ln w="9525">
                <a:noFill/>
                <a:miter lim="800000"/>
                <a:headEnd/>
                <a:tailEnd/>
              </a:ln>
            </p:spPr>
          </p:pic>
          <p:pic>
            <p:nvPicPr>
              <p:cNvPr id="8" name="Picture 18"/>
              <p:cNvPicPr>
                <a:picLocks noChangeAspect="1" noChangeArrowheads="1"/>
              </p:cNvPicPr>
              <p:nvPr/>
            </p:nvPicPr>
            <p:blipFill>
              <a:blip r:embed="rId2" cstate="print"/>
              <a:srcRect/>
              <a:stretch>
                <a:fillRect/>
              </a:stretch>
            </p:blipFill>
            <p:spPr bwMode="auto">
              <a:xfrm>
                <a:off x="1837606" y="3833242"/>
                <a:ext cx="411040" cy="510686"/>
              </a:xfrm>
              <a:prstGeom prst="rect">
                <a:avLst/>
              </a:prstGeom>
              <a:noFill/>
              <a:ln w="9525">
                <a:noFill/>
                <a:miter lim="800000"/>
                <a:headEnd/>
                <a:tailEnd/>
              </a:ln>
            </p:spPr>
          </p:pic>
          <p:pic>
            <p:nvPicPr>
              <p:cNvPr id="9" name="Picture 18"/>
              <p:cNvPicPr>
                <a:picLocks noChangeAspect="1" noChangeArrowheads="1"/>
              </p:cNvPicPr>
              <p:nvPr/>
            </p:nvPicPr>
            <p:blipFill>
              <a:blip r:embed="rId2" cstate="print"/>
              <a:srcRect/>
              <a:stretch>
                <a:fillRect/>
              </a:stretch>
            </p:blipFill>
            <p:spPr bwMode="auto">
              <a:xfrm>
                <a:off x="1399456" y="3680842"/>
                <a:ext cx="411040" cy="510686"/>
              </a:xfrm>
              <a:prstGeom prst="rect">
                <a:avLst/>
              </a:prstGeom>
              <a:noFill/>
              <a:ln w="9525">
                <a:noFill/>
                <a:miter lim="800000"/>
                <a:headEnd/>
                <a:tailEnd/>
              </a:ln>
            </p:spPr>
          </p:pic>
          <p:pic>
            <p:nvPicPr>
              <p:cNvPr id="10" name="Picture 18"/>
              <p:cNvPicPr>
                <a:picLocks noChangeAspect="1" noChangeArrowheads="1"/>
              </p:cNvPicPr>
              <p:nvPr/>
            </p:nvPicPr>
            <p:blipFill>
              <a:blip r:embed="rId2" cstate="print"/>
              <a:srcRect/>
              <a:stretch>
                <a:fillRect/>
              </a:stretch>
            </p:blipFill>
            <p:spPr bwMode="auto">
              <a:xfrm>
                <a:off x="1187624" y="3933056"/>
                <a:ext cx="411040" cy="510686"/>
              </a:xfrm>
              <a:prstGeom prst="rect">
                <a:avLst/>
              </a:prstGeom>
              <a:noFill/>
              <a:ln w="9525">
                <a:noFill/>
                <a:miter lim="800000"/>
                <a:headEnd/>
                <a:tailEnd/>
              </a:ln>
            </p:spPr>
          </p:pic>
          <p:pic>
            <p:nvPicPr>
              <p:cNvPr id="11" name="Picture 18"/>
              <p:cNvPicPr>
                <a:picLocks noChangeAspect="1" noChangeArrowheads="1"/>
              </p:cNvPicPr>
              <p:nvPr/>
            </p:nvPicPr>
            <p:blipFill>
              <a:blip r:embed="rId2" cstate="print"/>
              <a:srcRect/>
              <a:stretch>
                <a:fillRect/>
              </a:stretch>
            </p:blipFill>
            <p:spPr bwMode="auto">
              <a:xfrm>
                <a:off x="1547664" y="4077072"/>
                <a:ext cx="411040" cy="510686"/>
              </a:xfrm>
              <a:prstGeom prst="rect">
                <a:avLst/>
              </a:prstGeom>
              <a:noFill/>
              <a:ln w="9525">
                <a:noFill/>
                <a:miter lim="800000"/>
                <a:headEnd/>
                <a:tailEnd/>
              </a:ln>
            </p:spPr>
          </p:pic>
        </p:grpSp>
        <p:sp>
          <p:nvSpPr>
            <p:cNvPr id="14" name="右箭头 13"/>
            <p:cNvSpPr/>
            <p:nvPr/>
          </p:nvSpPr>
          <p:spPr>
            <a:xfrm>
              <a:off x="2987824" y="3717032"/>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gnetic Disk 7"/>
            <p:cNvSpPr/>
            <p:nvPr/>
          </p:nvSpPr>
          <p:spPr>
            <a:xfrm>
              <a:off x="3995936" y="3068960"/>
              <a:ext cx="1944216" cy="2016224"/>
            </a:xfrm>
            <a:prstGeom prst="flowChartMagneticDisk">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同侧圆角矩形 15"/>
            <p:cNvSpPr/>
            <p:nvPr/>
          </p:nvSpPr>
          <p:spPr>
            <a:xfrm>
              <a:off x="4283968" y="3861048"/>
              <a:ext cx="1440160" cy="360040"/>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Entities</a:t>
              </a:r>
              <a:endParaRPr lang="en-US" sz="2000" dirty="0"/>
            </a:p>
          </p:txBody>
        </p:sp>
        <p:sp>
          <p:nvSpPr>
            <p:cNvPr id="17" name="同侧圆角矩形 16"/>
            <p:cNvSpPr/>
            <p:nvPr/>
          </p:nvSpPr>
          <p:spPr>
            <a:xfrm>
              <a:off x="4283968" y="4365104"/>
              <a:ext cx="1440160" cy="360040"/>
            </a:xfrm>
            <a:prstGeom prst="round2Same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t>Aspects</a:t>
              </a:r>
              <a:endParaRPr lang="en-US" sz="2000" dirty="0"/>
            </a:p>
          </p:txBody>
        </p:sp>
        <p:sp>
          <p:nvSpPr>
            <p:cNvPr id="18" name="右箭头 17"/>
            <p:cNvSpPr/>
            <p:nvPr/>
          </p:nvSpPr>
          <p:spPr>
            <a:xfrm>
              <a:off x="6156176" y="3717032"/>
              <a:ext cx="936104"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C:\Users\t-yuelu\AppData\Local\Microsoft\Windows\Temporary Internet Files\Content.IE5\57Z4OMG5\MCj04244660000[1].wmf"/>
            <p:cNvPicPr>
              <a:picLocks noChangeAspect="1" noChangeArrowheads="1"/>
            </p:cNvPicPr>
            <p:nvPr/>
          </p:nvPicPr>
          <p:blipFill>
            <a:blip r:embed="rId3" cstate="print"/>
            <a:srcRect/>
            <a:stretch>
              <a:fillRect/>
            </a:stretch>
          </p:blipFill>
          <p:spPr bwMode="auto">
            <a:xfrm>
              <a:off x="7236296" y="3284984"/>
              <a:ext cx="685800" cy="589876"/>
            </a:xfrm>
            <a:prstGeom prst="rect">
              <a:avLst/>
            </a:prstGeom>
            <a:noFill/>
          </p:spPr>
        </p:pic>
        <p:pic>
          <p:nvPicPr>
            <p:cNvPr id="20" name="Picture 7" descr="C:\Documents and Settings\Lei\Local Settings\Temporary Internet Files\Content.IE5\QOSEOR1U\MC900441568[1].wmf"/>
            <p:cNvPicPr>
              <a:picLocks noChangeAspect="1" noChangeArrowheads="1"/>
            </p:cNvPicPr>
            <p:nvPr/>
          </p:nvPicPr>
          <p:blipFill>
            <a:blip r:embed="rId4" cstate="print"/>
            <a:srcRect/>
            <a:stretch>
              <a:fillRect/>
            </a:stretch>
          </p:blipFill>
          <p:spPr bwMode="auto">
            <a:xfrm>
              <a:off x="7164288" y="4077072"/>
              <a:ext cx="792088" cy="768629"/>
            </a:xfrm>
            <a:prstGeom prst="rect">
              <a:avLst/>
            </a:prstGeom>
            <a:noFill/>
          </p:spPr>
        </p:pic>
      </p:gr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7467600" cy="504056"/>
          </a:xfrm>
        </p:spPr>
        <p:txBody>
          <a:bodyPr>
            <a:noAutofit/>
          </a:bodyPr>
          <a:lstStyle/>
          <a:p>
            <a:r>
              <a:rPr lang="en-US" cap="none" dirty="0" smtClean="0">
                <a:latin typeface="Arial" pitchFamily="34" charset="0"/>
                <a:cs typeface="Arial" pitchFamily="34" charset="0"/>
              </a:rPr>
              <a:t>Publications</a:t>
            </a:r>
            <a:endParaRPr lang="en-US" dirty="0"/>
          </a:p>
        </p:txBody>
      </p:sp>
      <p:sp>
        <p:nvSpPr>
          <p:cNvPr id="3" name="内容占位符 2"/>
          <p:cNvSpPr>
            <a:spLocks noGrp="1"/>
          </p:cNvSpPr>
          <p:nvPr>
            <p:ph sz="quarter" idx="1"/>
          </p:nvPr>
        </p:nvSpPr>
        <p:spPr>
          <a:xfrm>
            <a:off x="395536" y="836712"/>
            <a:ext cx="8208912" cy="5256584"/>
          </a:xfrm>
        </p:spPr>
        <p:txBody>
          <a:bodyPr>
            <a:normAutofit fontScale="25000" lnSpcReduction="20000"/>
          </a:bodyPr>
          <a:lstStyle/>
          <a:p>
            <a:r>
              <a:rPr lang="en-US" sz="5600" dirty="0" smtClean="0"/>
              <a:t>Bing Liu, Lei Zhang.  "A Survey of Opinion Mining and Sentiment Analysis". Book chapter in Mining Text Data : 415-463,  </a:t>
            </a:r>
            <a:r>
              <a:rPr lang="en-US" sz="5600" dirty="0" err="1" smtClean="0"/>
              <a:t>Kluwer</a:t>
            </a:r>
            <a:r>
              <a:rPr lang="en-US" sz="5600" dirty="0" smtClean="0"/>
              <a:t> Academic Publishers 2012.</a:t>
            </a:r>
          </a:p>
          <a:p>
            <a:endParaRPr lang="en-US" sz="5600" dirty="0" smtClean="0"/>
          </a:p>
          <a:p>
            <a:r>
              <a:rPr lang="en-US" sz="5600" dirty="0" smtClean="0"/>
              <a:t>Lei Zhang, Bing Liu. "Extracting Resource Terms for Sentiment Analysis". In </a:t>
            </a:r>
            <a:r>
              <a:rPr lang="en-US" sz="5600" i="1" dirty="0" smtClean="0"/>
              <a:t>Proceeding of the 5th International Joint Conference on Natural Language Processing</a:t>
            </a:r>
            <a:r>
              <a:rPr lang="en-US" sz="5600" dirty="0" smtClean="0"/>
              <a:t> (</a:t>
            </a:r>
            <a:r>
              <a:rPr lang="en-US" sz="5600" i="1" dirty="0" smtClean="0"/>
              <a:t>IJCNLP 2011</a:t>
            </a:r>
            <a:r>
              <a:rPr lang="en-US" sz="5600" dirty="0" smtClean="0"/>
              <a:t>): 1171-1179.</a:t>
            </a:r>
          </a:p>
          <a:p>
            <a:pPr>
              <a:buNone/>
            </a:pPr>
            <a:r>
              <a:rPr lang="en-US" sz="5600" dirty="0" smtClean="0"/>
              <a:t> </a:t>
            </a:r>
          </a:p>
          <a:p>
            <a:r>
              <a:rPr lang="en-US" sz="5600" dirty="0" smtClean="0"/>
              <a:t>Lei Zhang, Bing Liu. "Identifying Noun Product Features that Imply Opinions". In </a:t>
            </a:r>
            <a:r>
              <a:rPr lang="en-US" sz="5600" i="1" dirty="0" smtClean="0"/>
              <a:t>Proceeding of the 49th Annual Meeting of the Association for Computational Linguistics</a:t>
            </a:r>
            <a:r>
              <a:rPr lang="en-US" sz="5600" dirty="0" smtClean="0"/>
              <a:t> (</a:t>
            </a:r>
            <a:r>
              <a:rPr lang="en-US" sz="5600" i="1" dirty="0" smtClean="0"/>
              <a:t>ACL 2011</a:t>
            </a:r>
            <a:r>
              <a:rPr lang="en-US" sz="5600" dirty="0" smtClean="0"/>
              <a:t>): 575-580.  </a:t>
            </a:r>
          </a:p>
          <a:p>
            <a:pPr>
              <a:buNone/>
            </a:pPr>
            <a:endParaRPr lang="en-US" sz="5600" dirty="0" smtClean="0"/>
          </a:p>
          <a:p>
            <a:r>
              <a:rPr lang="en-US" sz="5600" dirty="0" err="1" smtClean="0"/>
              <a:t>Zhongwu</a:t>
            </a:r>
            <a:r>
              <a:rPr lang="en-US" sz="5600" dirty="0" smtClean="0"/>
              <a:t> </a:t>
            </a:r>
            <a:r>
              <a:rPr lang="en-US" sz="5600" dirty="0" err="1" smtClean="0"/>
              <a:t>Zhai</a:t>
            </a:r>
            <a:r>
              <a:rPr lang="en-US" sz="5600" dirty="0" smtClean="0"/>
              <a:t>, Bing Liu, Lei Zhang, </a:t>
            </a:r>
            <a:r>
              <a:rPr lang="en-US" sz="5600" dirty="0" err="1" smtClean="0"/>
              <a:t>Hua</a:t>
            </a:r>
            <a:r>
              <a:rPr lang="en-US" sz="5600" dirty="0" smtClean="0"/>
              <a:t> </a:t>
            </a:r>
            <a:r>
              <a:rPr lang="en-US" sz="5600" dirty="0" err="1" smtClean="0"/>
              <a:t>Xu</a:t>
            </a:r>
            <a:r>
              <a:rPr lang="en-US" sz="5600" dirty="0" smtClean="0"/>
              <a:t>, </a:t>
            </a:r>
            <a:r>
              <a:rPr lang="en-US" sz="5600" dirty="0" err="1" smtClean="0"/>
              <a:t>Peifa</a:t>
            </a:r>
            <a:r>
              <a:rPr lang="en-US" sz="5600" dirty="0" smtClean="0"/>
              <a:t> </a:t>
            </a:r>
            <a:r>
              <a:rPr lang="en-US" sz="5600" dirty="0" err="1" smtClean="0"/>
              <a:t>Jia</a:t>
            </a:r>
            <a:r>
              <a:rPr lang="en-US" sz="5600" dirty="0" smtClean="0"/>
              <a:t>. "Identifying Evaluative Sentences in Online Discussions" In </a:t>
            </a:r>
            <a:r>
              <a:rPr lang="en-US" sz="5600" i="1" dirty="0" smtClean="0"/>
              <a:t>Proceedings of 25th National Conference on Artificial Intelligence</a:t>
            </a:r>
            <a:r>
              <a:rPr lang="en-US" sz="5600" dirty="0" smtClean="0"/>
              <a:t> (</a:t>
            </a:r>
            <a:r>
              <a:rPr lang="en-US" sz="5600" i="1" dirty="0" smtClean="0"/>
              <a:t>AAAI 2011</a:t>
            </a:r>
            <a:r>
              <a:rPr lang="en-US" sz="5600" dirty="0" smtClean="0"/>
              <a:t>): 933-938.</a:t>
            </a:r>
          </a:p>
          <a:p>
            <a:pPr>
              <a:buNone/>
            </a:pPr>
            <a:r>
              <a:rPr lang="en-US" sz="5600" dirty="0" smtClean="0"/>
              <a:t> </a:t>
            </a:r>
          </a:p>
          <a:p>
            <a:r>
              <a:rPr lang="en-US" sz="5600" dirty="0" err="1" smtClean="0"/>
              <a:t>Malu</a:t>
            </a:r>
            <a:r>
              <a:rPr lang="en-US" sz="5600" dirty="0" smtClean="0"/>
              <a:t> </a:t>
            </a:r>
            <a:r>
              <a:rPr lang="en-US" sz="5600" dirty="0" err="1" smtClean="0"/>
              <a:t>Castellanos</a:t>
            </a:r>
            <a:r>
              <a:rPr lang="en-US" sz="5600" dirty="0" smtClean="0"/>
              <a:t>, </a:t>
            </a:r>
            <a:r>
              <a:rPr lang="en-US" sz="5600" dirty="0" err="1" smtClean="0"/>
              <a:t>Umeshwar</a:t>
            </a:r>
            <a:r>
              <a:rPr lang="en-US" sz="5600" dirty="0" smtClean="0"/>
              <a:t> </a:t>
            </a:r>
            <a:r>
              <a:rPr lang="en-US" sz="5600" dirty="0" err="1" smtClean="0"/>
              <a:t>Dayal</a:t>
            </a:r>
            <a:r>
              <a:rPr lang="en-US" sz="5600" dirty="0" smtClean="0"/>
              <a:t>, </a:t>
            </a:r>
            <a:r>
              <a:rPr lang="en-US" sz="5600" dirty="0" err="1" smtClean="0"/>
              <a:t>Meichun</a:t>
            </a:r>
            <a:r>
              <a:rPr lang="en-US" sz="5600" dirty="0" smtClean="0"/>
              <a:t> Hsu, </a:t>
            </a:r>
            <a:r>
              <a:rPr lang="en-US" sz="5600" dirty="0" err="1" smtClean="0"/>
              <a:t>Riddhiman</a:t>
            </a:r>
            <a:r>
              <a:rPr lang="en-US" sz="5600" dirty="0" smtClean="0"/>
              <a:t> </a:t>
            </a:r>
            <a:r>
              <a:rPr lang="en-US" sz="5600" dirty="0" err="1" smtClean="0"/>
              <a:t>Ghosh</a:t>
            </a:r>
            <a:r>
              <a:rPr lang="en-US" sz="5600" dirty="0" smtClean="0"/>
              <a:t>, Mohamed </a:t>
            </a:r>
            <a:r>
              <a:rPr lang="en-US" sz="5600" dirty="0" err="1" smtClean="0"/>
              <a:t>Dekhil</a:t>
            </a:r>
            <a:r>
              <a:rPr lang="en-US" sz="5600" dirty="0" smtClean="0"/>
              <a:t>, </a:t>
            </a:r>
            <a:r>
              <a:rPr lang="en-US" sz="5600" dirty="0" err="1" smtClean="0"/>
              <a:t>Yue</a:t>
            </a:r>
            <a:r>
              <a:rPr lang="en-US" sz="5600" dirty="0" smtClean="0"/>
              <a:t> Lu, Lei Zhang, Mark </a:t>
            </a:r>
            <a:r>
              <a:rPr lang="en-US" sz="5600" dirty="0" err="1" smtClean="0"/>
              <a:t>Schreiman</a:t>
            </a:r>
            <a:r>
              <a:rPr lang="en-US" sz="5600" dirty="0" smtClean="0"/>
              <a:t>. "LCI : A Social Channel Analysis Platform for Live Customer Intelligence" In </a:t>
            </a:r>
            <a:r>
              <a:rPr lang="en-US" sz="5600" i="1" dirty="0" smtClean="0"/>
              <a:t>Proceedings of the 2011 ACM SIGMOD/PODS Conference</a:t>
            </a:r>
            <a:r>
              <a:rPr lang="en-US" sz="5600" dirty="0" smtClean="0"/>
              <a:t> (</a:t>
            </a:r>
            <a:r>
              <a:rPr lang="en-US" sz="5600" i="1" dirty="0" smtClean="0"/>
              <a:t>SIGMOD 2011</a:t>
            </a:r>
            <a:r>
              <a:rPr lang="en-US" sz="5600" dirty="0" smtClean="0"/>
              <a:t>):1049-1058. </a:t>
            </a:r>
          </a:p>
          <a:p>
            <a:r>
              <a:rPr lang="en-US" sz="6000" dirty="0" smtClean="0"/>
              <a:t>Lei Zhang, Bing Liu. "Entity Set Expansion in Opinion Documents". In </a:t>
            </a:r>
            <a:r>
              <a:rPr lang="en-US" sz="6000" i="1" dirty="0" smtClean="0"/>
              <a:t>Proceedings of the 22nd ACM Conference on Hypertext and Hypermedia</a:t>
            </a:r>
            <a:r>
              <a:rPr lang="en-US" sz="6000" dirty="0" smtClean="0"/>
              <a:t> (</a:t>
            </a:r>
            <a:r>
              <a:rPr lang="en-US" sz="6000" i="1" dirty="0" smtClean="0"/>
              <a:t>HT 2011</a:t>
            </a:r>
            <a:r>
              <a:rPr lang="en-US" sz="6000" dirty="0" smtClean="0"/>
              <a:t>): 281-290.</a:t>
            </a:r>
          </a:p>
          <a:p>
            <a:pPr>
              <a:buNone/>
            </a:pPr>
            <a:r>
              <a:rPr lang="en-US" sz="6000" dirty="0" smtClean="0"/>
              <a:t> </a:t>
            </a:r>
          </a:p>
          <a:p>
            <a:r>
              <a:rPr lang="en-US" sz="6000" dirty="0" err="1" smtClean="0"/>
              <a:t>Malu</a:t>
            </a:r>
            <a:r>
              <a:rPr lang="en-US" sz="6000" dirty="0" smtClean="0"/>
              <a:t> </a:t>
            </a:r>
            <a:r>
              <a:rPr lang="en-US" sz="6000" dirty="0" err="1" smtClean="0"/>
              <a:t>Castellanos</a:t>
            </a:r>
            <a:r>
              <a:rPr lang="en-US" sz="6000" dirty="0" smtClean="0"/>
              <a:t>, </a:t>
            </a:r>
            <a:r>
              <a:rPr lang="en-US" sz="6000" dirty="0" err="1" smtClean="0"/>
              <a:t>Riddhiman</a:t>
            </a:r>
            <a:r>
              <a:rPr lang="en-US" sz="6000" dirty="0" smtClean="0"/>
              <a:t> </a:t>
            </a:r>
            <a:r>
              <a:rPr lang="en-US" sz="6000" dirty="0" err="1" smtClean="0"/>
              <a:t>Ghosh</a:t>
            </a:r>
            <a:r>
              <a:rPr lang="en-US" sz="6000" dirty="0" smtClean="0"/>
              <a:t>, </a:t>
            </a:r>
            <a:r>
              <a:rPr lang="en-US" sz="6000" dirty="0" err="1" smtClean="0"/>
              <a:t>Yue</a:t>
            </a:r>
            <a:r>
              <a:rPr lang="en-US" sz="6000" dirty="0" smtClean="0"/>
              <a:t> Lu, Lei Zhang, </a:t>
            </a:r>
            <a:r>
              <a:rPr lang="en-US" sz="6000" dirty="0" err="1" smtClean="0"/>
              <a:t>Perla</a:t>
            </a:r>
            <a:r>
              <a:rPr lang="en-US" sz="6000" dirty="0" smtClean="0"/>
              <a:t> Ruiz, Mohamed </a:t>
            </a:r>
            <a:r>
              <a:rPr lang="en-US" sz="6000" dirty="0" err="1" smtClean="0"/>
              <a:t>Dekhil</a:t>
            </a:r>
            <a:r>
              <a:rPr lang="en-US" sz="6000" dirty="0" smtClean="0"/>
              <a:t>, </a:t>
            </a:r>
            <a:r>
              <a:rPr lang="en-US" sz="6000" dirty="0" err="1" smtClean="0"/>
              <a:t>Umeshwar</a:t>
            </a:r>
            <a:r>
              <a:rPr lang="en-US" sz="6000" dirty="0" smtClean="0"/>
              <a:t> </a:t>
            </a:r>
            <a:r>
              <a:rPr lang="en-US" sz="6000" dirty="0" err="1" smtClean="0"/>
              <a:t>Dayal,Meichun</a:t>
            </a:r>
            <a:r>
              <a:rPr lang="en-US" sz="6000" dirty="0" smtClean="0"/>
              <a:t> Hsu.  "</a:t>
            </a:r>
            <a:r>
              <a:rPr lang="en-US" sz="6000" dirty="0" err="1" smtClean="0"/>
              <a:t>LivePulse</a:t>
            </a:r>
            <a:r>
              <a:rPr lang="en-US" sz="6000" dirty="0" smtClean="0"/>
              <a:t>: Tapping Social Media for Sentiments in Real-Time", In </a:t>
            </a:r>
            <a:r>
              <a:rPr lang="en-US" sz="6000" i="1" dirty="0" smtClean="0"/>
              <a:t>Proceedings of the 20th World Wide Web Conference</a:t>
            </a:r>
            <a:r>
              <a:rPr lang="en-US" sz="6000" dirty="0" smtClean="0"/>
              <a:t> (</a:t>
            </a:r>
            <a:r>
              <a:rPr lang="en-US" sz="6000" i="1" dirty="0" smtClean="0"/>
              <a:t>WWW 2011</a:t>
            </a:r>
            <a:r>
              <a:rPr lang="en-US" sz="6000" dirty="0" smtClean="0"/>
              <a:t>): 193-196.</a:t>
            </a:r>
          </a:p>
          <a:p>
            <a:pPr>
              <a:buNone/>
            </a:pPr>
            <a:r>
              <a:rPr lang="en-US" sz="6000" dirty="0" smtClean="0"/>
              <a:t> </a:t>
            </a:r>
          </a:p>
          <a:p>
            <a:endParaRPr lang="en-US" sz="5600" dirty="0" smtClean="0"/>
          </a:p>
          <a:p>
            <a:pPr>
              <a:buNone/>
            </a:pPr>
            <a:r>
              <a:rPr lang="en-US" sz="7200" dirty="0" smtClean="0"/>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60648"/>
            <a:ext cx="7467600" cy="580926"/>
          </a:xfrm>
        </p:spPr>
        <p:txBody>
          <a:bodyPr/>
          <a:lstStyle/>
          <a:p>
            <a:r>
              <a:rPr lang="en-US" dirty="0" smtClean="0"/>
              <a:t>Publications (continue)</a:t>
            </a:r>
            <a:endParaRPr lang="en-US" dirty="0"/>
          </a:p>
        </p:txBody>
      </p:sp>
      <p:sp>
        <p:nvSpPr>
          <p:cNvPr id="3" name="内容占位符 2"/>
          <p:cNvSpPr>
            <a:spLocks noGrp="1"/>
          </p:cNvSpPr>
          <p:nvPr>
            <p:ph sz="quarter" idx="1"/>
          </p:nvPr>
        </p:nvSpPr>
        <p:spPr>
          <a:xfrm>
            <a:off x="467544" y="980728"/>
            <a:ext cx="8352928" cy="5328592"/>
          </a:xfrm>
        </p:spPr>
        <p:txBody>
          <a:bodyPr>
            <a:noAutofit/>
          </a:bodyPr>
          <a:lstStyle/>
          <a:p>
            <a:r>
              <a:rPr lang="en-US" sz="1400" dirty="0" smtClean="0"/>
              <a:t>Lei Zhang, Bing Liu, </a:t>
            </a:r>
            <a:r>
              <a:rPr lang="en-US" sz="1400" dirty="0" err="1" smtClean="0"/>
              <a:t>Suk</a:t>
            </a:r>
            <a:r>
              <a:rPr lang="en-US" sz="1400" dirty="0" smtClean="0"/>
              <a:t> Hwan Lim, </a:t>
            </a:r>
            <a:r>
              <a:rPr lang="en-US" sz="1400" dirty="0" err="1" smtClean="0"/>
              <a:t>Eamonn</a:t>
            </a:r>
            <a:r>
              <a:rPr lang="en-US" sz="1400" dirty="0" smtClean="0"/>
              <a:t> O'Brien-Strain. "Extracting and Ranking Product Features in Opinion Documents", In </a:t>
            </a:r>
            <a:r>
              <a:rPr lang="en-US" sz="1400" i="1" dirty="0" smtClean="0"/>
              <a:t>Proceedings of the 23rd International Conference on Computational Linguistics</a:t>
            </a:r>
            <a:r>
              <a:rPr lang="en-US" sz="1400" dirty="0" smtClean="0"/>
              <a:t> (</a:t>
            </a:r>
            <a:r>
              <a:rPr lang="en-US" sz="1400" i="1" dirty="0" smtClean="0"/>
              <a:t>COLING 2010</a:t>
            </a:r>
            <a:r>
              <a:rPr lang="en-US" sz="1400" dirty="0" smtClean="0"/>
              <a:t>): 757-765.</a:t>
            </a:r>
          </a:p>
          <a:p>
            <a:pPr>
              <a:buNone/>
            </a:pPr>
            <a:endParaRPr lang="en-US" sz="1400" dirty="0" smtClean="0"/>
          </a:p>
          <a:p>
            <a:r>
              <a:rPr lang="en-US" sz="1400" dirty="0" err="1" smtClean="0"/>
              <a:t>Xiaoli</a:t>
            </a:r>
            <a:r>
              <a:rPr lang="en-US" sz="1400" dirty="0" smtClean="0"/>
              <a:t> Li, Lei Zhang, Bing Liu, See-</a:t>
            </a:r>
            <a:r>
              <a:rPr lang="en-US" sz="1400" dirty="0" err="1" smtClean="0"/>
              <a:t>Kiong</a:t>
            </a:r>
            <a:r>
              <a:rPr lang="en-US" sz="1400" dirty="0" smtClean="0"/>
              <a:t> Ng. "Distributional Similarity vs. PU Learning for Entity Set Expansion", In </a:t>
            </a:r>
            <a:r>
              <a:rPr lang="en-US" sz="1400" i="1" dirty="0" smtClean="0"/>
              <a:t>Proceedings of the 48th Annual Meeting of the Association for Computational Linguistics </a:t>
            </a:r>
            <a:r>
              <a:rPr lang="en-US" sz="1400" dirty="0" smtClean="0"/>
              <a:t>(</a:t>
            </a:r>
            <a:r>
              <a:rPr lang="en-US" sz="1400" i="1" dirty="0" smtClean="0"/>
              <a:t>ACL 2010</a:t>
            </a:r>
            <a:r>
              <a:rPr lang="en-US" sz="1400" dirty="0" smtClean="0"/>
              <a:t>): 359-364.</a:t>
            </a:r>
          </a:p>
          <a:p>
            <a:pPr>
              <a:buNone/>
            </a:pPr>
            <a:endParaRPr lang="en-US" sz="1400" dirty="0" smtClean="0"/>
          </a:p>
          <a:p>
            <a:r>
              <a:rPr lang="en-US" sz="1400" dirty="0" err="1" smtClean="0"/>
              <a:t>Xiaowen</a:t>
            </a:r>
            <a:r>
              <a:rPr lang="en-US" sz="1400" dirty="0" smtClean="0"/>
              <a:t> Ding, Bing Liu, Lei Zhang. "Entity Discovery and Assignment for Opinion Mining Applications", In </a:t>
            </a:r>
            <a:r>
              <a:rPr lang="en-US" sz="1400" i="1" dirty="0" smtClean="0"/>
              <a:t>Proceedings of ACM SIGKDD International Conference on Knowledge Discovery and Data Mining</a:t>
            </a:r>
            <a:r>
              <a:rPr lang="en-US" sz="1400" dirty="0" smtClean="0"/>
              <a:t> (</a:t>
            </a:r>
            <a:r>
              <a:rPr lang="en-US" sz="1400" i="1" dirty="0" smtClean="0"/>
              <a:t>KDD 2009</a:t>
            </a:r>
            <a:r>
              <a:rPr lang="en-US" sz="1400" dirty="0" smtClean="0"/>
              <a:t>): 1125-1134.</a:t>
            </a:r>
          </a:p>
          <a:p>
            <a:pPr>
              <a:buNone/>
            </a:pPr>
            <a:endParaRPr lang="en-US" sz="1400" dirty="0" smtClean="0"/>
          </a:p>
          <a:p>
            <a:r>
              <a:rPr lang="en-US" sz="1400" dirty="0" smtClean="0"/>
              <a:t>Lei Zhang, Bing Liu, Jeffrey </a:t>
            </a:r>
            <a:r>
              <a:rPr lang="en-US" sz="1400" dirty="0" err="1" smtClean="0"/>
              <a:t>Benkler</a:t>
            </a:r>
            <a:r>
              <a:rPr lang="en-US" sz="1400" dirty="0" smtClean="0"/>
              <a:t>, Chi Zhou. "Finding Actionable Knowledge via Automated Comparison", In </a:t>
            </a:r>
            <a:r>
              <a:rPr lang="en-US" sz="1400" i="1" dirty="0" smtClean="0"/>
              <a:t>Proceedings of International Conference on Data Engineering</a:t>
            </a:r>
            <a:r>
              <a:rPr lang="en-US" sz="1400" dirty="0" smtClean="0"/>
              <a:t> (</a:t>
            </a:r>
            <a:r>
              <a:rPr lang="en-US" sz="1400" i="1" dirty="0" smtClean="0"/>
              <a:t>ICDE 2009</a:t>
            </a:r>
            <a:r>
              <a:rPr lang="en-US" sz="1400" dirty="0" smtClean="0"/>
              <a:t>): 1419-1430.</a:t>
            </a:r>
          </a:p>
          <a:p>
            <a:pPr>
              <a:buNone/>
            </a:pPr>
            <a:endParaRPr lang="en-US" sz="1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67544" y="1340768"/>
            <a:ext cx="7467600" cy="2664296"/>
          </a:xfrm>
        </p:spPr>
        <p:txBody>
          <a:bodyPr/>
          <a:lstStyle/>
          <a:p>
            <a:pPr>
              <a:buNone/>
            </a:pPr>
            <a:r>
              <a:rPr lang="en-US" dirty="0" smtClean="0"/>
              <a:t>                            </a:t>
            </a:r>
            <a:r>
              <a:rPr lang="en-US" sz="3600" dirty="0" smtClean="0">
                <a:solidFill>
                  <a:srgbClr val="00B0F0"/>
                </a:solidFill>
              </a:rPr>
              <a:t>Thank      You</a:t>
            </a:r>
          </a:p>
          <a:p>
            <a:pPr>
              <a:buNone/>
            </a:pPr>
            <a:r>
              <a:rPr lang="en-US" sz="3600" dirty="0" smtClean="0">
                <a:solidFill>
                  <a:srgbClr val="00B0F0"/>
                </a:solidFill>
              </a:rPr>
              <a:t>                            &amp;</a:t>
            </a:r>
          </a:p>
          <a:p>
            <a:pPr>
              <a:buNone/>
            </a:pPr>
            <a:r>
              <a:rPr lang="en-US" sz="3600" dirty="0" smtClean="0">
                <a:solidFill>
                  <a:srgbClr val="00B0F0"/>
                </a:solidFill>
              </a:rPr>
              <a:t>                   Questions ?</a:t>
            </a:r>
          </a:p>
          <a:p>
            <a:pPr>
              <a:buNone/>
            </a:pPr>
            <a:endParaRPr lang="en-US" sz="3600" dirty="0">
              <a:solidFill>
                <a:srgbClr val="00B0F0"/>
              </a:solidFill>
            </a:endParaRPr>
          </a:p>
        </p:txBody>
      </p:sp>
      <p:pic>
        <p:nvPicPr>
          <p:cNvPr id="4" name="Picture 7" descr="C:\Documents and Settings\yuelu2\Local Settings\Temporary Internet Files\Content.IE5\Y59O1RMM\MCj00787110000[1].wmf"/>
          <p:cNvPicPr>
            <a:picLocks noChangeAspect="1" noChangeArrowheads="1"/>
          </p:cNvPicPr>
          <p:nvPr/>
        </p:nvPicPr>
        <p:blipFill>
          <a:blip r:embed="rId2" cstate="print"/>
          <a:srcRect/>
          <a:stretch>
            <a:fillRect/>
          </a:stretch>
        </p:blipFill>
        <p:spPr bwMode="auto">
          <a:xfrm>
            <a:off x="7236296" y="3933056"/>
            <a:ext cx="801820" cy="194414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188640"/>
            <a:ext cx="7467600" cy="652934"/>
          </a:xfrm>
        </p:spPr>
        <p:txBody>
          <a:bodyPr>
            <a:normAutofit/>
          </a:bodyPr>
          <a:lstStyle/>
          <a:p>
            <a:r>
              <a:rPr lang="en-US" b="1" cap="none" dirty="0" smtClean="0">
                <a:latin typeface="Arial" pitchFamily="34" charset="0"/>
              </a:rPr>
              <a:t>What </a:t>
            </a:r>
            <a:r>
              <a:rPr lang="en-US" dirty="0" smtClean="0"/>
              <a:t>Are</a:t>
            </a:r>
            <a:r>
              <a:rPr lang="en-US" b="1" cap="none" dirty="0" smtClean="0">
                <a:latin typeface="Arial" pitchFamily="34" charset="0"/>
              </a:rPr>
              <a:t> </a:t>
            </a:r>
            <a:r>
              <a:rPr lang="en-US" dirty="0" smtClean="0"/>
              <a:t>Entity and</a:t>
            </a:r>
            <a:r>
              <a:rPr lang="en-US" b="1" cap="none" dirty="0" smtClean="0">
                <a:latin typeface="Arial" pitchFamily="34" charset="0"/>
              </a:rPr>
              <a:t> </a:t>
            </a:r>
            <a:r>
              <a:rPr lang="en-US" dirty="0" smtClean="0"/>
              <a:t>Aspect</a:t>
            </a:r>
            <a:r>
              <a:rPr lang="en-US" b="1" cap="none" dirty="0" smtClean="0">
                <a:latin typeface="Arial" pitchFamily="34" charset="0"/>
              </a:rPr>
              <a:t>  </a:t>
            </a:r>
            <a:endParaRPr lang="en-US" b="1" cap="none" dirty="0">
              <a:latin typeface="Arial" pitchFamily="34" charset="0"/>
            </a:endParaRPr>
          </a:p>
        </p:txBody>
      </p:sp>
      <p:sp>
        <p:nvSpPr>
          <p:cNvPr id="3" name="内容占位符 2"/>
          <p:cNvSpPr>
            <a:spLocks noGrp="1"/>
          </p:cNvSpPr>
          <p:nvPr>
            <p:ph sz="quarter" idx="1"/>
          </p:nvPr>
        </p:nvSpPr>
        <p:spPr>
          <a:xfrm>
            <a:off x="539552" y="1196752"/>
            <a:ext cx="8064896" cy="4752528"/>
          </a:xfrm>
        </p:spPr>
        <p:txBody>
          <a:bodyPr>
            <a:normAutofit lnSpcReduction="10000"/>
          </a:bodyPr>
          <a:lstStyle/>
          <a:p>
            <a:pPr algn="just"/>
            <a:r>
              <a:rPr lang="en-US" altLang="zh-CN" sz="2800" dirty="0" smtClean="0"/>
              <a:t>An entity can be a product, service, person, organization or event in opinion documents.</a:t>
            </a:r>
          </a:p>
          <a:p>
            <a:pPr algn="just"/>
            <a:r>
              <a:rPr lang="en-US" altLang="zh-CN" sz="2800" dirty="0" smtClean="0"/>
              <a:t>An aspect are attributes or components of the entities.</a:t>
            </a:r>
          </a:p>
          <a:p>
            <a:pPr>
              <a:buNone/>
            </a:pPr>
            <a:endParaRPr lang="en-US" dirty="0" smtClean="0"/>
          </a:p>
          <a:p>
            <a:pPr>
              <a:buNone/>
            </a:pPr>
            <a:r>
              <a:rPr lang="en-US" sz="2800" dirty="0" smtClean="0"/>
              <a:t> E.g.</a:t>
            </a:r>
          </a:p>
          <a:p>
            <a:pPr algn="just">
              <a:buNone/>
            </a:pPr>
            <a:r>
              <a:rPr lang="en-US" sz="2800" dirty="0" smtClean="0"/>
              <a:t>   “I bought a </a:t>
            </a:r>
            <a:r>
              <a:rPr lang="en-US" sz="2800" b="1" dirty="0" smtClean="0">
                <a:solidFill>
                  <a:srgbClr val="FF0000"/>
                </a:solidFill>
              </a:rPr>
              <a:t>Sony camera </a:t>
            </a:r>
            <a:r>
              <a:rPr lang="en-US" sz="2800" dirty="0" smtClean="0"/>
              <a:t>yesterday, and its  </a:t>
            </a:r>
            <a:r>
              <a:rPr lang="en-US" sz="2800" b="1" dirty="0" smtClean="0">
                <a:solidFill>
                  <a:schemeClr val="accent2">
                    <a:lumMod val="50000"/>
                  </a:schemeClr>
                </a:solidFill>
              </a:rPr>
              <a:t>picture quality </a:t>
            </a:r>
            <a:r>
              <a:rPr lang="en-US" sz="2800" dirty="0" smtClean="0"/>
              <a:t>is great.”</a:t>
            </a:r>
          </a:p>
          <a:p>
            <a:endParaRPr lang="en-US" sz="2800" dirty="0" smtClean="0"/>
          </a:p>
          <a:p>
            <a:pPr>
              <a:buNone/>
            </a:pPr>
            <a:r>
              <a:rPr lang="en-US" sz="2800" dirty="0" smtClean="0"/>
              <a:t>  </a:t>
            </a:r>
            <a:r>
              <a:rPr lang="en-US" sz="2800" b="1" i="1" dirty="0" smtClean="0">
                <a:solidFill>
                  <a:srgbClr val="FF0000"/>
                </a:solidFill>
              </a:rPr>
              <a:t>Sony camera</a:t>
            </a:r>
            <a:r>
              <a:rPr lang="en-US" sz="2800" dirty="0" smtClean="0"/>
              <a:t> is the entity; </a:t>
            </a:r>
            <a:r>
              <a:rPr lang="en-US" sz="2800" b="1" i="1" dirty="0" smtClean="0">
                <a:solidFill>
                  <a:schemeClr val="accent2">
                    <a:lumMod val="50000"/>
                  </a:schemeClr>
                </a:solidFill>
              </a:rPr>
              <a:t>picture quality </a:t>
            </a:r>
            <a:r>
              <a:rPr lang="en-US" sz="2800" dirty="0" smtClean="0"/>
              <a:t>is the product aspect</a:t>
            </a:r>
            <a:endParaRPr lang="en-US" sz="28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凸显">
  <a:themeElements>
    <a:clrScheme name="凸显">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凸显">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凸显">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6684</TotalTime>
  <Words>5034</Words>
  <Application>Microsoft Office PowerPoint</Application>
  <PresentationFormat>全屏显示(4:3)</PresentationFormat>
  <Paragraphs>643</Paragraphs>
  <Slides>82</Slides>
  <Notes>18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82</vt:i4>
      </vt:variant>
    </vt:vector>
  </HeadingPairs>
  <TitlesOfParts>
    <vt:vector size="84" baseType="lpstr">
      <vt:lpstr>凸显</vt:lpstr>
      <vt:lpstr>公式</vt:lpstr>
      <vt:lpstr> Aspect and Entity Extraction from Opinion Documents</vt:lpstr>
      <vt:lpstr>Road Map</vt:lpstr>
      <vt:lpstr> What Are Opinion Documents?</vt:lpstr>
      <vt:lpstr>Opinion Mining or Sentiment Analysis</vt:lpstr>
      <vt:lpstr>Opinion Mining at Document Level</vt:lpstr>
      <vt:lpstr>Opinion Mining at Sentence Level</vt:lpstr>
      <vt:lpstr>Need Fine Granularity for Opinion Mining </vt:lpstr>
      <vt:lpstr>Aspect-based Opinion Mining Model</vt:lpstr>
      <vt:lpstr>What Are Entity and Aspect  </vt:lpstr>
      <vt:lpstr>Opinion Visualization Summary Based on Aspects  (Liu, 2011)</vt:lpstr>
      <vt:lpstr>Industry Application</vt:lpstr>
      <vt:lpstr>Road Map</vt:lpstr>
      <vt:lpstr>Existing Methods</vt:lpstr>
      <vt:lpstr>Language Rule Mining </vt:lpstr>
      <vt:lpstr>Dependency Grammar</vt:lpstr>
      <vt:lpstr>Language Rule Mining </vt:lpstr>
      <vt:lpstr>Sequence Models </vt:lpstr>
      <vt:lpstr>Topic Modeling and Clustering</vt:lpstr>
      <vt:lpstr>Proposed Method</vt:lpstr>
      <vt:lpstr>Language Patterns</vt:lpstr>
      <vt:lpstr>Rank Extracted Aspects</vt:lpstr>
      <vt:lpstr>Aspect Relevance</vt:lpstr>
      <vt:lpstr>Use HITS to Measure Aspect Relevance</vt:lpstr>
      <vt:lpstr>Aspect Ranking </vt:lpstr>
      <vt:lpstr>Experimental Results</vt:lpstr>
      <vt:lpstr>Experimental Results</vt:lpstr>
      <vt:lpstr>Road Map</vt:lpstr>
      <vt:lpstr>Introduction</vt:lpstr>
      <vt:lpstr>Proposed Method</vt:lpstr>
      <vt:lpstr>Proposed Method</vt:lpstr>
      <vt:lpstr>Experimental Results</vt:lpstr>
      <vt:lpstr>Road Map</vt:lpstr>
      <vt:lpstr>Introduction</vt:lpstr>
      <vt:lpstr>Resource Term Triple</vt:lpstr>
      <vt:lpstr>Our Idea </vt:lpstr>
      <vt:lpstr>Step 1: Identify Global Resource Verbs </vt:lpstr>
      <vt:lpstr>Step 2: Discovering Resource Terms in a Domain Corpus </vt:lpstr>
      <vt:lpstr>Step 2: Discovering Resource Terms in a Domain Corpus (Continue)</vt:lpstr>
      <vt:lpstr>MER(Mutual Reinforcement based on Expected Values) Algorithm</vt:lpstr>
      <vt:lpstr>Smoothing the Probabilities</vt:lpstr>
      <vt:lpstr>Algorithm Convergence</vt:lpstr>
      <vt:lpstr>Experimental Results</vt:lpstr>
      <vt:lpstr>Road Map</vt:lpstr>
      <vt:lpstr>Entity Extraction </vt:lpstr>
      <vt:lpstr>Set Expansion Problem</vt:lpstr>
      <vt:lpstr>Distributional Similarity</vt:lpstr>
      <vt:lpstr>PU Learning Model</vt:lpstr>
      <vt:lpstr>S-EM Algorithm</vt:lpstr>
      <vt:lpstr>Idea of S-EM</vt:lpstr>
      <vt:lpstr>Data Input for S-EM</vt:lpstr>
      <vt:lpstr>Candidate Entity Ranking</vt:lpstr>
      <vt:lpstr>Bayesian Sets </vt:lpstr>
      <vt:lpstr>Bayesian Sets </vt:lpstr>
      <vt:lpstr>Bayesian Sets </vt:lpstr>
      <vt:lpstr>How to Apply Bayesian Sets</vt:lpstr>
      <vt:lpstr>Two Types of Features for an Entity</vt:lpstr>
      <vt:lpstr>Surrounding Word Features</vt:lpstr>
      <vt:lpstr>Data Generation</vt:lpstr>
      <vt:lpstr>Feature Reweighting</vt:lpstr>
      <vt:lpstr> Feature Reweighting (continue)</vt:lpstr>
      <vt:lpstr>Feature Reweighting</vt:lpstr>
      <vt:lpstr>Identifying High-quality Features</vt:lpstr>
      <vt:lpstr>Identifying High-quality Features</vt:lpstr>
      <vt:lpstr>Candidate Entity Ranking</vt:lpstr>
      <vt:lpstr>Experiment Results</vt:lpstr>
      <vt:lpstr>Road Map</vt:lpstr>
      <vt:lpstr>Introduction</vt:lpstr>
      <vt:lpstr>Keyword Search Method</vt:lpstr>
      <vt:lpstr>Text Classification Method </vt:lpstr>
      <vt:lpstr>Text Clustering</vt:lpstr>
      <vt:lpstr> PU Learning Can Model Our Problem Well </vt:lpstr>
      <vt:lpstr>Problem with S-EM </vt:lpstr>
      <vt:lpstr>Proposed Method</vt:lpstr>
      <vt:lpstr>Step1: Obtain Initial Positive Examples</vt:lpstr>
      <vt:lpstr>A New PU Learning Algorithm (A-EM)</vt:lpstr>
      <vt:lpstr>Tuning k Using a Performance Measure</vt:lpstr>
      <vt:lpstr>Experiments (data sets)</vt:lpstr>
      <vt:lpstr>Experiments (results)</vt:lpstr>
      <vt:lpstr>Future Work</vt:lpstr>
      <vt:lpstr>Publications</vt:lpstr>
      <vt:lpstr>Publications (continue)</vt:lpstr>
      <vt:lpstr>幻灯片 82</vt:lpstr>
    </vt:vector>
  </TitlesOfParts>
  <Company>UIC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Entity Discovery in Web</dc:title>
  <dc:creator>XLZL</dc:creator>
  <cp:lastModifiedBy>XLZL</cp:lastModifiedBy>
  <cp:revision>3008</cp:revision>
  <dcterms:created xsi:type="dcterms:W3CDTF">2009-09-22T23:41:40Z</dcterms:created>
  <dcterms:modified xsi:type="dcterms:W3CDTF">2012-03-29T21:50:20Z</dcterms:modified>
</cp:coreProperties>
</file>